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70" r:id="rId14"/>
    <p:sldId id="272" r:id="rId15"/>
    <p:sldId id="273" r:id="rId16"/>
    <p:sldId id="268" r:id="rId17"/>
    <p:sldId id="269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endel%20Andrade%2020110705\UFES\Custos%20Industriais\Pasta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endel%20Andrade%2020110705\UFES\Custos%20Industriais\Past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lineChart>
        <c:grouping val="standard"/>
        <c:ser>
          <c:idx val="0"/>
          <c:order val="0"/>
          <c:spPr>
            <a:ln w="57150"/>
          </c:spPr>
          <c:marker>
            <c:symbol val="none"/>
          </c:marker>
          <c:val>
            <c:numRef>
              <c:f>Plan1!$B$1:$B$6</c:f>
              <c:numCache>
                <c:formatCode>General</c:formatCode>
                <c:ptCount val="6"/>
                <c:pt idx="0">
                  <c:v>30500</c:v>
                </c:pt>
                <c:pt idx="1">
                  <c:v>24800</c:v>
                </c:pt>
                <c:pt idx="2">
                  <c:v>19100</c:v>
                </c:pt>
                <c:pt idx="3">
                  <c:v>13400</c:v>
                </c:pt>
                <c:pt idx="4">
                  <c:v>7700</c:v>
                </c:pt>
                <c:pt idx="5">
                  <c:v>2000</c:v>
                </c:pt>
              </c:numCache>
            </c:numRef>
          </c:val>
        </c:ser>
        <c:marker val="1"/>
        <c:axId val="92900736"/>
        <c:axId val="92820992"/>
      </c:lineChart>
      <c:catAx>
        <c:axId val="929007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b="1"/>
                  <a:t>Periodo</a:t>
                </a:r>
                <a:r>
                  <a:rPr lang="pt-BR"/>
                  <a:t>s</a:t>
                </a:r>
              </a:p>
            </c:rich>
          </c:tx>
          <c:layout>
            <c:manualLayout>
              <c:xMode val="edge"/>
              <c:yMode val="edge"/>
              <c:x val="0.5044730410071393"/>
              <c:y val="0.92182385717826254"/>
            </c:manualLayout>
          </c:layout>
        </c:title>
        <c:majorTickMark val="none"/>
        <c:tickLblPos val="nextTo"/>
        <c:crossAx val="92820992"/>
        <c:crosses val="autoZero"/>
        <c:auto val="1"/>
        <c:lblAlgn val="ctr"/>
        <c:lblOffset val="100"/>
      </c:catAx>
      <c:valAx>
        <c:axId val="928209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Valor atual (R$)</a:t>
                </a:r>
              </a:p>
            </c:rich>
          </c:tx>
        </c:title>
        <c:numFmt formatCode="General" sourceLinked="1"/>
        <c:tickLblPos val="nextTo"/>
        <c:crossAx val="92900736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lineChart>
        <c:grouping val="standard"/>
        <c:ser>
          <c:idx val="0"/>
          <c:order val="0"/>
          <c:spPr>
            <a:ln w="57150"/>
          </c:spPr>
          <c:marker>
            <c:symbol val="none"/>
          </c:marker>
          <c:val>
            <c:numRef>
              <c:f>Plan1!$B$1:$B$6</c:f>
              <c:numCache>
                <c:formatCode>General</c:formatCode>
                <c:ptCount val="6"/>
                <c:pt idx="0">
                  <c:v>30500</c:v>
                </c:pt>
                <c:pt idx="1">
                  <c:v>21000</c:v>
                </c:pt>
                <c:pt idx="2">
                  <c:v>13400</c:v>
                </c:pt>
                <c:pt idx="3">
                  <c:v>7700</c:v>
                </c:pt>
                <c:pt idx="4">
                  <c:v>3900</c:v>
                </c:pt>
                <c:pt idx="5">
                  <c:v>2000</c:v>
                </c:pt>
              </c:numCache>
            </c:numRef>
          </c:val>
        </c:ser>
        <c:marker val="1"/>
        <c:axId val="93730688"/>
        <c:axId val="93769728"/>
      </c:lineChart>
      <c:catAx>
        <c:axId val="93730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b="1"/>
                  <a:t>Periodo</a:t>
                </a:r>
                <a:r>
                  <a:rPr lang="pt-BR"/>
                  <a:t>s</a:t>
                </a:r>
              </a:p>
            </c:rich>
          </c:tx>
          <c:layout>
            <c:manualLayout>
              <c:xMode val="edge"/>
              <c:yMode val="edge"/>
              <c:x val="0.5007205168692842"/>
              <c:y val="0.92182385717826254"/>
            </c:manualLayout>
          </c:layout>
        </c:title>
        <c:majorTickMark val="none"/>
        <c:tickLblPos val="nextTo"/>
        <c:crossAx val="93769728"/>
        <c:crosses val="autoZero"/>
        <c:auto val="1"/>
        <c:lblAlgn val="ctr"/>
        <c:lblOffset val="100"/>
      </c:catAx>
      <c:valAx>
        <c:axId val="937697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Valor atual (R$)</a:t>
                </a:r>
              </a:p>
            </c:rich>
          </c:tx>
        </c:title>
        <c:numFmt formatCode="General" sourceLinked="1"/>
        <c:tickLblPos val="nextTo"/>
        <c:crossAx val="93730688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lineChart>
        <c:grouping val="standard"/>
        <c:ser>
          <c:idx val="0"/>
          <c:order val="0"/>
          <c:spPr>
            <a:ln w="57150"/>
          </c:spPr>
          <c:marker>
            <c:symbol val="none"/>
          </c:marker>
          <c:val>
            <c:numRef>
              <c:f>Plan1!$B$1:$B$6</c:f>
              <c:numCache>
                <c:formatCode>General</c:formatCode>
                <c:ptCount val="6"/>
                <c:pt idx="0">
                  <c:v>30500</c:v>
                </c:pt>
                <c:pt idx="1">
                  <c:v>17686.66</c:v>
                </c:pt>
                <c:pt idx="2">
                  <c:v>10256.629999999996</c:v>
                </c:pt>
                <c:pt idx="3">
                  <c:v>5947.72</c:v>
                </c:pt>
                <c:pt idx="4">
                  <c:v>3449.03</c:v>
                </c:pt>
                <c:pt idx="5">
                  <c:v>2000</c:v>
                </c:pt>
              </c:numCache>
            </c:numRef>
          </c:val>
        </c:ser>
        <c:marker val="1"/>
        <c:axId val="94206208"/>
        <c:axId val="94224768"/>
      </c:lineChart>
      <c:catAx>
        <c:axId val="942062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b="1"/>
                  <a:t>Periodo</a:t>
                </a:r>
                <a:r>
                  <a:rPr lang="pt-BR"/>
                  <a:t>s</a:t>
                </a:r>
              </a:p>
            </c:rich>
          </c:tx>
          <c:layout>
            <c:manualLayout>
              <c:xMode val="edge"/>
              <c:yMode val="edge"/>
              <c:x val="0.50447310034858639"/>
              <c:y val="0.92341644655025301"/>
            </c:manualLayout>
          </c:layout>
        </c:title>
        <c:majorTickMark val="none"/>
        <c:tickLblPos val="nextTo"/>
        <c:crossAx val="94224768"/>
        <c:crosses val="autoZero"/>
        <c:auto val="1"/>
        <c:lblAlgn val="ctr"/>
        <c:lblOffset val="100"/>
      </c:catAx>
      <c:valAx>
        <c:axId val="942247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Valor atual (R$)</a:t>
                </a:r>
              </a:p>
            </c:rich>
          </c:tx>
        </c:title>
        <c:numFmt formatCode="General" sourceLinked="1"/>
        <c:tickLblPos val="nextTo"/>
        <c:crossAx val="94206208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lineChart>
        <c:grouping val="standard"/>
        <c:ser>
          <c:idx val="0"/>
          <c:order val="0"/>
          <c:spPr>
            <a:ln w="57150"/>
          </c:spPr>
          <c:marker>
            <c:symbol val="none"/>
          </c:marker>
          <c:val>
            <c:numRef>
              <c:f>Plan1!$B$1:$B$6</c:f>
              <c:numCache>
                <c:formatCode>General</c:formatCode>
                <c:ptCount val="6"/>
                <c:pt idx="0">
                  <c:v>30500</c:v>
                </c:pt>
                <c:pt idx="1">
                  <c:v>23440.91</c:v>
                </c:pt>
                <c:pt idx="2">
                  <c:v>17138.149999999994</c:v>
                </c:pt>
                <c:pt idx="3">
                  <c:v>11510.69</c:v>
                </c:pt>
                <c:pt idx="4">
                  <c:v>6486.17</c:v>
                </c:pt>
                <c:pt idx="5">
                  <c:v>2000</c:v>
                </c:pt>
              </c:numCache>
            </c:numRef>
          </c:val>
        </c:ser>
        <c:marker val="1"/>
        <c:axId val="94849664"/>
        <c:axId val="94864128"/>
      </c:lineChart>
      <c:catAx>
        <c:axId val="948496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b="1"/>
                  <a:t>Periodo</a:t>
                </a:r>
                <a:r>
                  <a:rPr lang="pt-BR"/>
                  <a:t>s</a:t>
                </a:r>
              </a:p>
            </c:rich>
          </c:tx>
          <c:layout>
            <c:manualLayout>
              <c:xMode val="edge"/>
              <c:yMode val="edge"/>
              <c:x val="0.50108134352593281"/>
              <c:y val="0.92345680726832813"/>
            </c:manualLayout>
          </c:layout>
        </c:title>
        <c:majorTickMark val="none"/>
        <c:tickLblPos val="nextTo"/>
        <c:crossAx val="94864128"/>
        <c:crosses val="autoZero"/>
        <c:auto val="1"/>
        <c:lblAlgn val="ctr"/>
        <c:lblOffset val="100"/>
      </c:catAx>
      <c:valAx>
        <c:axId val="948641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Valor atual (R$)</a:t>
                </a:r>
              </a:p>
            </c:rich>
          </c:tx>
        </c:title>
        <c:numFmt formatCode="General" sourceLinked="1"/>
        <c:tickLblPos val="nextTo"/>
        <c:crossAx val="94849664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lineChart>
        <c:grouping val="standard"/>
        <c:ser>
          <c:idx val="0"/>
          <c:order val="0"/>
          <c:tx>
            <c:v>Cotas Fixas</c:v>
          </c:tx>
          <c:marker>
            <c:symbol val="none"/>
          </c:marker>
          <c:val>
            <c:numRef>
              <c:f>Plan1!$B$4:$B$8</c:f>
              <c:numCache>
                <c:formatCode>General</c:formatCode>
                <c:ptCount val="5"/>
                <c:pt idx="0">
                  <c:v>5700</c:v>
                </c:pt>
                <c:pt idx="1">
                  <c:v>5700</c:v>
                </c:pt>
                <c:pt idx="2">
                  <c:v>5700</c:v>
                </c:pt>
                <c:pt idx="3">
                  <c:v>5700</c:v>
                </c:pt>
                <c:pt idx="4">
                  <c:v>5700</c:v>
                </c:pt>
              </c:numCache>
            </c:numRef>
          </c:val>
        </c:ser>
        <c:ser>
          <c:idx val="1"/>
          <c:order val="1"/>
          <c:tx>
            <c:v>Soma dos Dígitos</c:v>
          </c:tx>
          <c:marker>
            <c:symbol val="none"/>
          </c:marker>
          <c:val>
            <c:numRef>
              <c:f>Plan1!$C$4:$C$8</c:f>
              <c:numCache>
                <c:formatCode>General</c:formatCode>
                <c:ptCount val="5"/>
                <c:pt idx="0">
                  <c:v>9500</c:v>
                </c:pt>
                <c:pt idx="1">
                  <c:v>7600</c:v>
                </c:pt>
                <c:pt idx="2">
                  <c:v>5700</c:v>
                </c:pt>
                <c:pt idx="3">
                  <c:v>3800</c:v>
                </c:pt>
                <c:pt idx="4">
                  <c:v>1900</c:v>
                </c:pt>
              </c:numCache>
            </c:numRef>
          </c:val>
        </c:ser>
        <c:ser>
          <c:idx val="2"/>
          <c:order val="2"/>
          <c:tx>
            <c:v>Exponencial</c:v>
          </c:tx>
          <c:marker>
            <c:symbol val="none"/>
          </c:marker>
          <c:val>
            <c:numRef>
              <c:f>Plan1!$D$4:$D$8</c:f>
              <c:numCache>
                <c:formatCode>General</c:formatCode>
                <c:ptCount val="5"/>
                <c:pt idx="0">
                  <c:v>12813.34</c:v>
                </c:pt>
                <c:pt idx="1">
                  <c:v>7430.33</c:v>
                </c:pt>
                <c:pt idx="2">
                  <c:v>4308.91</c:v>
                </c:pt>
                <c:pt idx="3">
                  <c:v>2498.69</c:v>
                </c:pt>
                <c:pt idx="4">
                  <c:v>1448.97</c:v>
                </c:pt>
              </c:numCache>
            </c:numRef>
          </c:val>
        </c:ser>
        <c:ser>
          <c:idx val="3"/>
          <c:order val="3"/>
          <c:tx>
            <c:v>Amortização</c:v>
          </c:tx>
          <c:marker>
            <c:symbol val="none"/>
          </c:marker>
          <c:val>
            <c:numRef>
              <c:f>Plan1!$E$4:$E$8</c:f>
              <c:numCache>
                <c:formatCode>General</c:formatCode>
                <c:ptCount val="5"/>
                <c:pt idx="0">
                  <c:v>7059.59</c:v>
                </c:pt>
                <c:pt idx="1">
                  <c:v>6302.76</c:v>
                </c:pt>
                <c:pt idx="2">
                  <c:v>5627.46</c:v>
                </c:pt>
                <c:pt idx="3">
                  <c:v>5024.5200000000004</c:v>
                </c:pt>
                <c:pt idx="4">
                  <c:v>4486.18</c:v>
                </c:pt>
              </c:numCache>
            </c:numRef>
          </c:val>
        </c:ser>
        <c:marker val="1"/>
        <c:axId val="35695232"/>
        <c:axId val="59651200"/>
      </c:lineChart>
      <c:catAx>
        <c:axId val="35695232"/>
        <c:scaling>
          <c:orientation val="minMax"/>
        </c:scaling>
        <c:axPos val="b"/>
        <c:numFmt formatCode="General" sourceLinked="1"/>
        <c:majorTickMark val="none"/>
        <c:tickLblPos val="nextTo"/>
        <c:crossAx val="59651200"/>
        <c:crossesAt val="0"/>
        <c:auto val="1"/>
        <c:lblAlgn val="ctr"/>
        <c:lblOffset val="100"/>
      </c:catAx>
      <c:valAx>
        <c:axId val="596512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Depreciação Anual (R$)</a:t>
                </a:r>
              </a:p>
            </c:rich>
          </c:tx>
        </c:title>
        <c:numFmt formatCode="General" sourceLinked="1"/>
        <c:majorTickMark val="none"/>
        <c:tickLblPos val="nextTo"/>
        <c:crossAx val="35695232"/>
        <c:crosses val="autoZero"/>
        <c:crossBetween val="between"/>
      </c:valAx>
    </c:plotArea>
    <c:legend>
      <c:legendPos val="b"/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lineChart>
        <c:grouping val="standard"/>
        <c:ser>
          <c:idx val="0"/>
          <c:order val="0"/>
          <c:tx>
            <c:v>Cotas Fixas</c:v>
          </c:tx>
          <c:marker>
            <c:symbol val="none"/>
          </c:marker>
          <c:cat>
            <c:numRef>
              <c:f>Plan1!$A$19:$A$24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Plan1!$B$19:$B$24</c:f>
              <c:numCache>
                <c:formatCode>General</c:formatCode>
                <c:ptCount val="6"/>
                <c:pt idx="0">
                  <c:v>30500</c:v>
                </c:pt>
                <c:pt idx="1">
                  <c:v>24800</c:v>
                </c:pt>
                <c:pt idx="2">
                  <c:v>19100</c:v>
                </c:pt>
                <c:pt idx="3">
                  <c:v>13400</c:v>
                </c:pt>
                <c:pt idx="4">
                  <c:v>7700</c:v>
                </c:pt>
                <c:pt idx="5">
                  <c:v>2000</c:v>
                </c:pt>
              </c:numCache>
            </c:numRef>
          </c:val>
        </c:ser>
        <c:ser>
          <c:idx val="1"/>
          <c:order val="1"/>
          <c:tx>
            <c:v>Soma dos Dígitos</c:v>
          </c:tx>
          <c:marker>
            <c:symbol val="none"/>
          </c:marker>
          <c:cat>
            <c:numRef>
              <c:f>Plan1!$A$19:$A$24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Plan1!$C$19:$C$24</c:f>
              <c:numCache>
                <c:formatCode>General</c:formatCode>
                <c:ptCount val="6"/>
                <c:pt idx="0">
                  <c:v>30500</c:v>
                </c:pt>
                <c:pt idx="1">
                  <c:v>21000</c:v>
                </c:pt>
                <c:pt idx="2">
                  <c:v>13400</c:v>
                </c:pt>
                <c:pt idx="3">
                  <c:v>7700</c:v>
                </c:pt>
                <c:pt idx="4">
                  <c:v>3900</c:v>
                </c:pt>
                <c:pt idx="5">
                  <c:v>2000</c:v>
                </c:pt>
              </c:numCache>
            </c:numRef>
          </c:val>
        </c:ser>
        <c:ser>
          <c:idx val="2"/>
          <c:order val="2"/>
          <c:tx>
            <c:v>Exponencial</c:v>
          </c:tx>
          <c:marker>
            <c:symbol val="none"/>
          </c:marker>
          <c:cat>
            <c:numRef>
              <c:f>Plan1!$A$19:$A$24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Plan1!$D$19:$D$24</c:f>
              <c:numCache>
                <c:formatCode>General</c:formatCode>
                <c:ptCount val="6"/>
                <c:pt idx="0">
                  <c:v>30500</c:v>
                </c:pt>
                <c:pt idx="1">
                  <c:v>17686.66</c:v>
                </c:pt>
                <c:pt idx="2">
                  <c:v>10256.629999999996</c:v>
                </c:pt>
                <c:pt idx="3">
                  <c:v>5947.72</c:v>
                </c:pt>
                <c:pt idx="4">
                  <c:v>3449.03</c:v>
                </c:pt>
                <c:pt idx="5">
                  <c:v>2000</c:v>
                </c:pt>
              </c:numCache>
            </c:numRef>
          </c:val>
        </c:ser>
        <c:ser>
          <c:idx val="3"/>
          <c:order val="3"/>
          <c:tx>
            <c:v>Amortização</c:v>
          </c:tx>
          <c:marker>
            <c:symbol val="none"/>
          </c:marker>
          <c:cat>
            <c:numRef>
              <c:f>Plan1!$A$19:$A$24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Plan1!$E$19:$E$24</c:f>
              <c:numCache>
                <c:formatCode>General</c:formatCode>
                <c:ptCount val="6"/>
                <c:pt idx="0">
                  <c:v>30500</c:v>
                </c:pt>
                <c:pt idx="1">
                  <c:v>23440.91</c:v>
                </c:pt>
                <c:pt idx="2">
                  <c:v>17138.149999999994</c:v>
                </c:pt>
                <c:pt idx="3">
                  <c:v>11510.69</c:v>
                </c:pt>
                <c:pt idx="4">
                  <c:v>6486.17</c:v>
                </c:pt>
                <c:pt idx="5">
                  <c:v>2000</c:v>
                </c:pt>
              </c:numCache>
            </c:numRef>
          </c:val>
        </c:ser>
        <c:marker val="1"/>
        <c:axId val="33555584"/>
        <c:axId val="33557120"/>
      </c:lineChart>
      <c:catAx>
        <c:axId val="33555584"/>
        <c:scaling>
          <c:orientation val="minMax"/>
        </c:scaling>
        <c:axPos val="b"/>
        <c:numFmt formatCode="General" sourceLinked="1"/>
        <c:majorTickMark val="none"/>
        <c:tickLblPos val="nextTo"/>
        <c:crossAx val="33557120"/>
        <c:crossesAt val="0"/>
        <c:auto val="1"/>
        <c:lblAlgn val="ctr"/>
        <c:lblOffset val="100"/>
      </c:catAx>
      <c:valAx>
        <c:axId val="335571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/>
                  <a:t>Valor</a:t>
                </a:r>
                <a:r>
                  <a:rPr lang="pt-BR" baseline="0" dirty="0"/>
                  <a:t> </a:t>
                </a:r>
                <a:r>
                  <a:rPr lang="pt-BR" baseline="0" dirty="0" smtClean="0"/>
                  <a:t>Atual do Ativo</a:t>
                </a:r>
                <a:r>
                  <a:rPr lang="pt-BR" dirty="0" smtClean="0"/>
                  <a:t> </a:t>
                </a:r>
                <a:r>
                  <a:rPr lang="pt-BR" dirty="0"/>
                  <a:t>(R$)</a:t>
                </a:r>
              </a:p>
            </c:rich>
          </c:tx>
        </c:title>
        <c:numFmt formatCode="General" sourceLinked="1"/>
        <c:majorTickMark val="none"/>
        <c:tickLblPos val="nextTo"/>
        <c:crossAx val="33555584"/>
        <c:crosses val="autoZero"/>
        <c:crossBetween val="between"/>
      </c:valAx>
    </c:plotArea>
    <c:legend>
      <c:legendPos val="b"/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7BB78C-85F0-4A70-AC9F-EFEFF8FC9813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A77D9A7-6E3D-4614-B5CB-2AB6CCA30E5E}">
      <dgm:prSet phldrT="[Texto]" custT="1"/>
      <dgm:spPr/>
      <dgm:t>
        <a:bodyPr/>
        <a:lstStyle/>
        <a:p>
          <a:r>
            <a:rPr lang="en-US" sz="1700" dirty="0" err="1" smtClean="0"/>
            <a:t>Custo</a:t>
          </a:r>
          <a:endParaRPr lang="pt-BR" sz="1700" dirty="0"/>
        </a:p>
      </dgm:t>
    </dgm:pt>
    <dgm:pt modelId="{6C46D587-8FB8-46A0-A13F-1B8F82D50C48}" type="parTrans" cxnId="{E46CE0BD-84C2-4B28-8D3A-833E8A3B4D8D}">
      <dgm:prSet/>
      <dgm:spPr/>
      <dgm:t>
        <a:bodyPr/>
        <a:lstStyle/>
        <a:p>
          <a:endParaRPr lang="pt-BR"/>
        </a:p>
      </dgm:t>
    </dgm:pt>
    <dgm:pt modelId="{CCB075BC-CD5C-4E69-A9E4-8DA8C8B2E0DF}" type="sibTrans" cxnId="{E46CE0BD-84C2-4B28-8D3A-833E8A3B4D8D}">
      <dgm:prSet/>
      <dgm:spPr/>
      <dgm:t>
        <a:bodyPr/>
        <a:lstStyle/>
        <a:p>
          <a:endParaRPr lang="pt-BR"/>
        </a:p>
      </dgm:t>
    </dgm:pt>
    <dgm:pt modelId="{FEB1ACDC-E980-465F-8FCD-E7B83AEE0646}">
      <dgm:prSet phldrT="[Texto]" custT="1"/>
      <dgm:spPr/>
      <dgm:t>
        <a:bodyPr/>
        <a:lstStyle/>
        <a:p>
          <a:r>
            <a:rPr lang="en-US" sz="1800" dirty="0" smtClean="0"/>
            <a:t>4 - </a:t>
          </a:r>
          <a:r>
            <a:rPr lang="en-US" sz="1800" dirty="0" err="1" smtClean="0"/>
            <a:t>Fabricação</a:t>
          </a:r>
          <a:endParaRPr lang="pt-BR" sz="1800" dirty="0"/>
        </a:p>
      </dgm:t>
    </dgm:pt>
    <dgm:pt modelId="{769D1942-C744-4151-AFC9-C8DBB6575C19}" type="parTrans" cxnId="{ABE9FBC3-2A2F-435B-B4F1-F7D16B151A54}">
      <dgm:prSet/>
      <dgm:spPr/>
      <dgm:t>
        <a:bodyPr/>
        <a:lstStyle/>
        <a:p>
          <a:endParaRPr lang="pt-BR"/>
        </a:p>
      </dgm:t>
    </dgm:pt>
    <dgm:pt modelId="{089F6114-6C2F-4011-89D4-44681FEC3BA0}" type="sibTrans" cxnId="{ABE9FBC3-2A2F-435B-B4F1-F7D16B151A54}">
      <dgm:prSet/>
      <dgm:spPr/>
      <dgm:t>
        <a:bodyPr/>
        <a:lstStyle/>
        <a:p>
          <a:endParaRPr lang="pt-BR"/>
        </a:p>
      </dgm:t>
    </dgm:pt>
    <dgm:pt modelId="{62C9308F-3245-49CD-BA5D-45871CA2389A}">
      <dgm:prSet phldrT="[Texto]" custT="1"/>
      <dgm:spPr/>
      <dgm:t>
        <a:bodyPr/>
        <a:lstStyle/>
        <a:p>
          <a:r>
            <a:rPr lang="en-US" sz="1700" dirty="0" err="1" smtClean="0"/>
            <a:t>Gasto</a:t>
          </a:r>
          <a:endParaRPr lang="pt-BR" sz="1700" dirty="0"/>
        </a:p>
      </dgm:t>
    </dgm:pt>
    <dgm:pt modelId="{87661F94-C462-4E5D-8A83-24316BE4DD24}" type="parTrans" cxnId="{454DBE47-EEA5-4D2D-9861-E73420F3F7A6}">
      <dgm:prSet/>
      <dgm:spPr/>
      <dgm:t>
        <a:bodyPr/>
        <a:lstStyle/>
        <a:p>
          <a:endParaRPr lang="pt-BR"/>
        </a:p>
      </dgm:t>
    </dgm:pt>
    <dgm:pt modelId="{66C31048-2E18-49B4-BD64-47A6FC44A9BD}" type="sibTrans" cxnId="{454DBE47-EEA5-4D2D-9861-E73420F3F7A6}">
      <dgm:prSet/>
      <dgm:spPr/>
      <dgm:t>
        <a:bodyPr/>
        <a:lstStyle/>
        <a:p>
          <a:endParaRPr lang="pt-BR"/>
        </a:p>
      </dgm:t>
    </dgm:pt>
    <dgm:pt modelId="{62889C19-2933-4A65-A6F6-B422C05E6703}">
      <dgm:prSet phldrT="[Texto]" custT="1"/>
      <dgm:spPr/>
      <dgm:t>
        <a:bodyPr/>
        <a:lstStyle/>
        <a:p>
          <a:r>
            <a:rPr lang="en-US" sz="1800" dirty="0" smtClean="0"/>
            <a:t>1 – </a:t>
          </a:r>
          <a:r>
            <a:rPr lang="en-US" sz="1800" dirty="0" err="1" smtClean="0"/>
            <a:t>Compra</a:t>
          </a:r>
          <a:r>
            <a:rPr lang="en-US" sz="1800" dirty="0" smtClean="0"/>
            <a:t> de </a:t>
          </a:r>
          <a:r>
            <a:rPr lang="en-US" sz="1800" dirty="0" err="1" smtClean="0"/>
            <a:t>matéria</a:t>
          </a:r>
          <a:r>
            <a:rPr lang="en-US" sz="1800" dirty="0" smtClean="0"/>
            <a:t>-prima</a:t>
          </a:r>
          <a:endParaRPr lang="pt-BR" sz="1800" dirty="0"/>
        </a:p>
      </dgm:t>
    </dgm:pt>
    <dgm:pt modelId="{86B1F3B1-5B33-46E7-9319-E0C901382DBD}" type="parTrans" cxnId="{A0AF9C24-D6FE-4821-B998-1B44A09A70FF}">
      <dgm:prSet/>
      <dgm:spPr/>
      <dgm:t>
        <a:bodyPr/>
        <a:lstStyle/>
        <a:p>
          <a:endParaRPr lang="pt-BR"/>
        </a:p>
      </dgm:t>
    </dgm:pt>
    <dgm:pt modelId="{7AD12A72-3183-455E-A55E-CC199E751B0D}" type="sibTrans" cxnId="{A0AF9C24-D6FE-4821-B998-1B44A09A70FF}">
      <dgm:prSet/>
      <dgm:spPr/>
      <dgm:t>
        <a:bodyPr/>
        <a:lstStyle/>
        <a:p>
          <a:endParaRPr lang="pt-BR"/>
        </a:p>
      </dgm:t>
    </dgm:pt>
    <dgm:pt modelId="{7B532D0B-9FCD-4738-8067-29E215B6A6E7}">
      <dgm:prSet phldrT="[Texto]" custT="1"/>
      <dgm:spPr/>
      <dgm:t>
        <a:bodyPr/>
        <a:lstStyle/>
        <a:p>
          <a:r>
            <a:rPr lang="en-US" sz="1700" dirty="0" err="1" smtClean="0"/>
            <a:t>Desembolso</a:t>
          </a:r>
          <a:endParaRPr lang="pt-BR" sz="1700" dirty="0"/>
        </a:p>
      </dgm:t>
    </dgm:pt>
    <dgm:pt modelId="{393730B1-A291-4641-BCAC-11129B8B4E54}" type="parTrans" cxnId="{A7100F3F-C207-4CC6-A449-C85A0D4C6A5A}">
      <dgm:prSet/>
      <dgm:spPr/>
      <dgm:t>
        <a:bodyPr/>
        <a:lstStyle/>
        <a:p>
          <a:endParaRPr lang="pt-BR"/>
        </a:p>
      </dgm:t>
    </dgm:pt>
    <dgm:pt modelId="{7CE8A140-3538-41CA-9FB2-C5F22D42249E}" type="sibTrans" cxnId="{A7100F3F-C207-4CC6-A449-C85A0D4C6A5A}">
      <dgm:prSet/>
      <dgm:spPr/>
      <dgm:t>
        <a:bodyPr/>
        <a:lstStyle/>
        <a:p>
          <a:endParaRPr lang="pt-BR"/>
        </a:p>
      </dgm:t>
    </dgm:pt>
    <dgm:pt modelId="{ADA13EDF-3932-4FE3-8FA6-976D6B1E6AA8}">
      <dgm:prSet phldrT="[Texto]" custT="1"/>
      <dgm:spPr/>
      <dgm:t>
        <a:bodyPr/>
        <a:lstStyle/>
        <a:p>
          <a:r>
            <a:rPr lang="en-US" sz="1800" dirty="0" smtClean="0"/>
            <a:t>2 - </a:t>
          </a:r>
          <a:r>
            <a:rPr lang="en-US" sz="1800" dirty="0" err="1" smtClean="0"/>
            <a:t>Pagamento</a:t>
          </a:r>
          <a:endParaRPr lang="pt-BR" sz="1800" dirty="0"/>
        </a:p>
      </dgm:t>
    </dgm:pt>
    <dgm:pt modelId="{F86A2A0A-6833-48F4-B4AA-FFAAF0D70AF4}" type="parTrans" cxnId="{398E9B77-6434-4077-A2A4-BC363CE0FB2F}">
      <dgm:prSet/>
      <dgm:spPr/>
      <dgm:t>
        <a:bodyPr/>
        <a:lstStyle/>
        <a:p>
          <a:endParaRPr lang="pt-BR"/>
        </a:p>
      </dgm:t>
    </dgm:pt>
    <dgm:pt modelId="{2E4AAF5F-76F8-4C09-BC02-E55B0669F5B5}" type="sibTrans" cxnId="{398E9B77-6434-4077-A2A4-BC363CE0FB2F}">
      <dgm:prSet/>
      <dgm:spPr/>
      <dgm:t>
        <a:bodyPr/>
        <a:lstStyle/>
        <a:p>
          <a:endParaRPr lang="pt-BR"/>
        </a:p>
      </dgm:t>
    </dgm:pt>
    <dgm:pt modelId="{39ED160A-ADF0-4D33-BB63-28A4A3810249}">
      <dgm:prSet phldrT="[Texto]" custT="1"/>
      <dgm:spPr/>
      <dgm:t>
        <a:bodyPr/>
        <a:lstStyle/>
        <a:p>
          <a:r>
            <a:rPr lang="en-US" sz="1700" dirty="0" err="1" smtClean="0"/>
            <a:t>Investimento</a:t>
          </a:r>
          <a:endParaRPr lang="pt-BR" sz="1700" dirty="0"/>
        </a:p>
      </dgm:t>
    </dgm:pt>
    <dgm:pt modelId="{E4EAA7FD-C748-4A87-897F-C499A992CCA3}" type="parTrans" cxnId="{536E8094-A309-46BC-A13B-47BC53FD4374}">
      <dgm:prSet/>
      <dgm:spPr/>
      <dgm:t>
        <a:bodyPr/>
        <a:lstStyle/>
        <a:p>
          <a:endParaRPr lang="pt-BR"/>
        </a:p>
      </dgm:t>
    </dgm:pt>
    <dgm:pt modelId="{B17FB0B5-9490-43A9-967A-90596130B990}" type="sibTrans" cxnId="{536E8094-A309-46BC-A13B-47BC53FD4374}">
      <dgm:prSet/>
      <dgm:spPr/>
      <dgm:t>
        <a:bodyPr/>
        <a:lstStyle/>
        <a:p>
          <a:endParaRPr lang="pt-BR"/>
        </a:p>
      </dgm:t>
    </dgm:pt>
    <dgm:pt modelId="{19D206E8-7EF2-4248-B83D-F6E82AC69FE0}">
      <dgm:prSet phldrT="[Texto]" custT="1"/>
      <dgm:spPr/>
      <dgm:t>
        <a:bodyPr/>
        <a:lstStyle/>
        <a:p>
          <a:r>
            <a:rPr lang="en-US" sz="1800" dirty="0" smtClean="0"/>
            <a:t>3 - </a:t>
          </a:r>
          <a:r>
            <a:rPr lang="en-US" sz="1800" dirty="0" err="1" smtClean="0"/>
            <a:t>Estocagem</a:t>
          </a:r>
          <a:endParaRPr lang="pt-BR" sz="1800" dirty="0"/>
        </a:p>
      </dgm:t>
    </dgm:pt>
    <dgm:pt modelId="{8C02CFE1-DBCA-4661-9E83-9F864C334427}" type="parTrans" cxnId="{709B7488-D3BA-45BD-9D99-F70C5F8F7531}">
      <dgm:prSet/>
      <dgm:spPr/>
      <dgm:t>
        <a:bodyPr/>
        <a:lstStyle/>
        <a:p>
          <a:endParaRPr lang="pt-BR"/>
        </a:p>
      </dgm:t>
    </dgm:pt>
    <dgm:pt modelId="{8473BC2E-C21B-4319-B239-3A7787CC6F91}" type="sibTrans" cxnId="{709B7488-D3BA-45BD-9D99-F70C5F8F7531}">
      <dgm:prSet/>
      <dgm:spPr/>
      <dgm:t>
        <a:bodyPr/>
        <a:lstStyle/>
        <a:p>
          <a:endParaRPr lang="pt-BR"/>
        </a:p>
      </dgm:t>
    </dgm:pt>
    <dgm:pt modelId="{93C44C59-A795-458C-B00B-9E51CF445516}" type="pres">
      <dgm:prSet presAssocID="{7A7BB78C-85F0-4A70-AC9F-EFEFF8FC981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E16DC0F-F32C-4A46-8F91-8C75AAD528CE}" type="pres">
      <dgm:prSet presAssocID="{7A7BB78C-85F0-4A70-AC9F-EFEFF8FC9813}" presName="children" presStyleCnt="0"/>
      <dgm:spPr/>
    </dgm:pt>
    <dgm:pt modelId="{055DC77E-0C60-4B85-9248-34877BE8A0B1}" type="pres">
      <dgm:prSet presAssocID="{7A7BB78C-85F0-4A70-AC9F-EFEFF8FC9813}" presName="child1group" presStyleCnt="0"/>
      <dgm:spPr/>
    </dgm:pt>
    <dgm:pt modelId="{CFB23A63-C2AC-44F0-B748-598099298B83}" type="pres">
      <dgm:prSet presAssocID="{7A7BB78C-85F0-4A70-AC9F-EFEFF8FC9813}" presName="child1" presStyleLbl="bgAcc1" presStyleIdx="0" presStyleCnt="4" custScaleX="144757" custLinFactNeighborX="-32932"/>
      <dgm:spPr/>
      <dgm:t>
        <a:bodyPr/>
        <a:lstStyle/>
        <a:p>
          <a:endParaRPr lang="pt-BR"/>
        </a:p>
      </dgm:t>
    </dgm:pt>
    <dgm:pt modelId="{288954D9-B176-43F0-95DB-2FAEC1262398}" type="pres">
      <dgm:prSet presAssocID="{7A7BB78C-85F0-4A70-AC9F-EFEFF8FC981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F4B80A-0DF2-48D6-BEC5-2C66EF7F0FCF}" type="pres">
      <dgm:prSet presAssocID="{7A7BB78C-85F0-4A70-AC9F-EFEFF8FC9813}" presName="child2group" presStyleCnt="0"/>
      <dgm:spPr/>
    </dgm:pt>
    <dgm:pt modelId="{9AFB918C-90AC-47DC-9544-CEA93C3E5CAF}" type="pres">
      <dgm:prSet presAssocID="{7A7BB78C-85F0-4A70-AC9F-EFEFF8FC9813}" presName="child2" presStyleLbl="bgAcc1" presStyleIdx="1" presStyleCnt="4" custScaleX="125542" custLinFactNeighborX="45314"/>
      <dgm:spPr/>
      <dgm:t>
        <a:bodyPr/>
        <a:lstStyle/>
        <a:p>
          <a:endParaRPr lang="pt-BR"/>
        </a:p>
      </dgm:t>
    </dgm:pt>
    <dgm:pt modelId="{A15A8097-DE77-4554-AB18-60B61FFA639C}" type="pres">
      <dgm:prSet presAssocID="{7A7BB78C-85F0-4A70-AC9F-EFEFF8FC981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ACC5A8-F011-4145-AB8E-5462DD4AF5C5}" type="pres">
      <dgm:prSet presAssocID="{7A7BB78C-85F0-4A70-AC9F-EFEFF8FC9813}" presName="child3group" presStyleCnt="0"/>
      <dgm:spPr/>
    </dgm:pt>
    <dgm:pt modelId="{7E7EFF7B-652A-46EE-855F-0CD2854725EE}" type="pres">
      <dgm:prSet presAssocID="{7A7BB78C-85F0-4A70-AC9F-EFEFF8FC9813}" presName="child3" presStyleLbl="bgAcc1" presStyleIdx="2" presStyleCnt="4" custScaleX="154836" custLinFactNeighborX="27573" custLinFactNeighborY="0"/>
      <dgm:spPr/>
      <dgm:t>
        <a:bodyPr/>
        <a:lstStyle/>
        <a:p>
          <a:endParaRPr lang="pt-BR"/>
        </a:p>
      </dgm:t>
    </dgm:pt>
    <dgm:pt modelId="{67C26923-0AFC-4065-9FFC-17D6FF984C31}" type="pres">
      <dgm:prSet presAssocID="{7A7BB78C-85F0-4A70-AC9F-EFEFF8FC981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9C5B17-D936-4FE7-A221-9D5D0554944F}" type="pres">
      <dgm:prSet presAssocID="{7A7BB78C-85F0-4A70-AC9F-EFEFF8FC9813}" presName="child4group" presStyleCnt="0"/>
      <dgm:spPr/>
    </dgm:pt>
    <dgm:pt modelId="{380E2F92-E892-4BF1-8A6F-397B885AE06B}" type="pres">
      <dgm:prSet presAssocID="{7A7BB78C-85F0-4A70-AC9F-EFEFF8FC9813}" presName="child4" presStyleLbl="bgAcc1" presStyleIdx="3" presStyleCnt="4" custScaleX="149359" custLinFactNeighborX="-30631" custLinFactNeighborY="0"/>
      <dgm:spPr/>
      <dgm:t>
        <a:bodyPr/>
        <a:lstStyle/>
        <a:p>
          <a:endParaRPr lang="pt-BR"/>
        </a:p>
      </dgm:t>
    </dgm:pt>
    <dgm:pt modelId="{72F0B49D-5CA2-4832-94B3-D20F8871DE88}" type="pres">
      <dgm:prSet presAssocID="{7A7BB78C-85F0-4A70-AC9F-EFEFF8FC981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5CCA02-B991-42AF-B28D-A436F7ED5BE7}" type="pres">
      <dgm:prSet presAssocID="{7A7BB78C-85F0-4A70-AC9F-EFEFF8FC9813}" presName="childPlaceholder" presStyleCnt="0"/>
      <dgm:spPr/>
    </dgm:pt>
    <dgm:pt modelId="{07000E73-865F-49E5-959A-25D87C6B34A6}" type="pres">
      <dgm:prSet presAssocID="{7A7BB78C-85F0-4A70-AC9F-EFEFF8FC9813}" presName="circle" presStyleCnt="0"/>
      <dgm:spPr/>
    </dgm:pt>
    <dgm:pt modelId="{96525E79-1302-4C4B-8C7A-07801ABAB6AA}" type="pres">
      <dgm:prSet presAssocID="{7A7BB78C-85F0-4A70-AC9F-EFEFF8FC981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564E90-C148-4D48-BD6F-C0F9F8BCC270}" type="pres">
      <dgm:prSet presAssocID="{7A7BB78C-85F0-4A70-AC9F-EFEFF8FC981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C85098-7C2F-4AAE-97B0-DC3F476E3168}" type="pres">
      <dgm:prSet presAssocID="{7A7BB78C-85F0-4A70-AC9F-EFEFF8FC981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2A6217-41B1-434B-AB1C-ED190C96D91E}" type="pres">
      <dgm:prSet presAssocID="{7A7BB78C-85F0-4A70-AC9F-EFEFF8FC981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C5A821-975F-4EA5-B92E-EB6B49F60A24}" type="pres">
      <dgm:prSet presAssocID="{7A7BB78C-85F0-4A70-AC9F-EFEFF8FC9813}" presName="quadrantPlaceholder" presStyleCnt="0"/>
      <dgm:spPr/>
    </dgm:pt>
    <dgm:pt modelId="{4DF8738F-567D-4312-9485-26881369267E}" type="pres">
      <dgm:prSet presAssocID="{7A7BB78C-85F0-4A70-AC9F-EFEFF8FC9813}" presName="center1" presStyleLbl="fgShp" presStyleIdx="0" presStyleCnt="2"/>
      <dgm:spPr/>
    </dgm:pt>
    <dgm:pt modelId="{CEE0DC03-DD86-4D3D-8D17-A2D5858D6C96}" type="pres">
      <dgm:prSet presAssocID="{7A7BB78C-85F0-4A70-AC9F-EFEFF8FC9813}" presName="center2" presStyleLbl="fgShp" presStyleIdx="1" presStyleCnt="2"/>
      <dgm:spPr/>
    </dgm:pt>
  </dgm:ptLst>
  <dgm:cxnLst>
    <dgm:cxn modelId="{398E9B77-6434-4077-A2A4-BC363CE0FB2F}" srcId="{7B532D0B-9FCD-4738-8067-29E215B6A6E7}" destId="{ADA13EDF-3932-4FE3-8FA6-976D6B1E6AA8}" srcOrd="0" destOrd="0" parTransId="{F86A2A0A-6833-48F4-B4AA-FFAAF0D70AF4}" sibTransId="{2E4AAF5F-76F8-4C09-BC02-E55B0669F5B5}"/>
    <dgm:cxn modelId="{8B06BD38-CCA0-4D9A-B5EC-6AF303AFBF1A}" type="presOf" srcId="{FEB1ACDC-E980-465F-8FCD-E7B83AEE0646}" destId="{288954D9-B176-43F0-95DB-2FAEC1262398}" srcOrd="1" destOrd="0" presId="urn:microsoft.com/office/officeart/2005/8/layout/cycle4#1"/>
    <dgm:cxn modelId="{619C4F14-EA56-4601-8056-2F3A83BA49F4}" type="presOf" srcId="{7B532D0B-9FCD-4738-8067-29E215B6A6E7}" destId="{CFC85098-7C2F-4AAE-97B0-DC3F476E3168}" srcOrd="0" destOrd="0" presId="urn:microsoft.com/office/officeart/2005/8/layout/cycle4#1"/>
    <dgm:cxn modelId="{A59DCE48-4C8B-4073-AAB9-10074C50B570}" type="presOf" srcId="{62889C19-2933-4A65-A6F6-B422C05E6703}" destId="{9AFB918C-90AC-47DC-9544-CEA93C3E5CAF}" srcOrd="0" destOrd="0" presId="urn:microsoft.com/office/officeart/2005/8/layout/cycle4#1"/>
    <dgm:cxn modelId="{118276AF-77D1-4246-A02C-0CC4F1E6FD0C}" type="presOf" srcId="{7A7BB78C-85F0-4A70-AC9F-EFEFF8FC9813}" destId="{93C44C59-A795-458C-B00B-9E51CF445516}" srcOrd="0" destOrd="0" presId="urn:microsoft.com/office/officeart/2005/8/layout/cycle4#1"/>
    <dgm:cxn modelId="{D2674DCC-A2F1-4E0F-9644-C3D5790E30F0}" type="presOf" srcId="{ADA13EDF-3932-4FE3-8FA6-976D6B1E6AA8}" destId="{7E7EFF7B-652A-46EE-855F-0CD2854725EE}" srcOrd="0" destOrd="0" presId="urn:microsoft.com/office/officeart/2005/8/layout/cycle4#1"/>
    <dgm:cxn modelId="{ABE9FBC3-2A2F-435B-B4F1-F7D16B151A54}" srcId="{1A77D9A7-6E3D-4614-B5CB-2AB6CCA30E5E}" destId="{FEB1ACDC-E980-465F-8FCD-E7B83AEE0646}" srcOrd="0" destOrd="0" parTransId="{769D1942-C744-4151-AFC9-C8DBB6575C19}" sibTransId="{089F6114-6C2F-4011-89D4-44681FEC3BA0}"/>
    <dgm:cxn modelId="{454DBE47-EEA5-4D2D-9861-E73420F3F7A6}" srcId="{7A7BB78C-85F0-4A70-AC9F-EFEFF8FC9813}" destId="{62C9308F-3245-49CD-BA5D-45871CA2389A}" srcOrd="1" destOrd="0" parTransId="{87661F94-C462-4E5D-8A83-24316BE4DD24}" sibTransId="{66C31048-2E18-49B4-BD64-47A6FC44A9BD}"/>
    <dgm:cxn modelId="{68E226A6-BE53-4167-8734-5EA7DCCFC7FB}" type="presOf" srcId="{1A77D9A7-6E3D-4614-B5CB-2AB6CCA30E5E}" destId="{96525E79-1302-4C4B-8C7A-07801ABAB6AA}" srcOrd="0" destOrd="0" presId="urn:microsoft.com/office/officeart/2005/8/layout/cycle4#1"/>
    <dgm:cxn modelId="{E46CE0BD-84C2-4B28-8D3A-833E8A3B4D8D}" srcId="{7A7BB78C-85F0-4A70-AC9F-EFEFF8FC9813}" destId="{1A77D9A7-6E3D-4614-B5CB-2AB6CCA30E5E}" srcOrd="0" destOrd="0" parTransId="{6C46D587-8FB8-46A0-A13F-1B8F82D50C48}" sibTransId="{CCB075BC-CD5C-4E69-A9E4-8DA8C8B2E0DF}"/>
    <dgm:cxn modelId="{D0A87522-151A-42E7-BE32-D2494144F5C2}" type="presOf" srcId="{19D206E8-7EF2-4248-B83D-F6E82AC69FE0}" destId="{380E2F92-E892-4BF1-8A6F-397B885AE06B}" srcOrd="0" destOrd="0" presId="urn:microsoft.com/office/officeart/2005/8/layout/cycle4#1"/>
    <dgm:cxn modelId="{384CF57F-C77E-4948-9AA3-C3EB1ADC79EC}" type="presOf" srcId="{ADA13EDF-3932-4FE3-8FA6-976D6B1E6AA8}" destId="{67C26923-0AFC-4065-9FFC-17D6FF984C31}" srcOrd="1" destOrd="0" presId="urn:microsoft.com/office/officeart/2005/8/layout/cycle4#1"/>
    <dgm:cxn modelId="{A7100F3F-C207-4CC6-A449-C85A0D4C6A5A}" srcId="{7A7BB78C-85F0-4A70-AC9F-EFEFF8FC9813}" destId="{7B532D0B-9FCD-4738-8067-29E215B6A6E7}" srcOrd="2" destOrd="0" parTransId="{393730B1-A291-4641-BCAC-11129B8B4E54}" sibTransId="{7CE8A140-3538-41CA-9FB2-C5F22D42249E}"/>
    <dgm:cxn modelId="{8C7D639B-4CA5-40C7-B3CD-379CAD6C4FB1}" type="presOf" srcId="{39ED160A-ADF0-4D33-BB63-28A4A3810249}" destId="{7F2A6217-41B1-434B-AB1C-ED190C96D91E}" srcOrd="0" destOrd="0" presId="urn:microsoft.com/office/officeart/2005/8/layout/cycle4#1"/>
    <dgm:cxn modelId="{AEBD892C-0F5E-4E03-B2F0-50A864F23C07}" type="presOf" srcId="{FEB1ACDC-E980-465F-8FCD-E7B83AEE0646}" destId="{CFB23A63-C2AC-44F0-B748-598099298B83}" srcOrd="0" destOrd="0" presId="urn:microsoft.com/office/officeart/2005/8/layout/cycle4#1"/>
    <dgm:cxn modelId="{182D6038-6E5E-4422-942D-AB74DE317851}" type="presOf" srcId="{62889C19-2933-4A65-A6F6-B422C05E6703}" destId="{A15A8097-DE77-4554-AB18-60B61FFA639C}" srcOrd="1" destOrd="0" presId="urn:microsoft.com/office/officeart/2005/8/layout/cycle4#1"/>
    <dgm:cxn modelId="{A0AF9C24-D6FE-4821-B998-1B44A09A70FF}" srcId="{62C9308F-3245-49CD-BA5D-45871CA2389A}" destId="{62889C19-2933-4A65-A6F6-B422C05E6703}" srcOrd="0" destOrd="0" parTransId="{86B1F3B1-5B33-46E7-9319-E0C901382DBD}" sibTransId="{7AD12A72-3183-455E-A55E-CC199E751B0D}"/>
    <dgm:cxn modelId="{65612C8F-D25F-494D-9047-B4A1205F05FC}" type="presOf" srcId="{19D206E8-7EF2-4248-B83D-F6E82AC69FE0}" destId="{72F0B49D-5CA2-4832-94B3-D20F8871DE88}" srcOrd="1" destOrd="0" presId="urn:microsoft.com/office/officeart/2005/8/layout/cycle4#1"/>
    <dgm:cxn modelId="{536E8094-A309-46BC-A13B-47BC53FD4374}" srcId="{7A7BB78C-85F0-4A70-AC9F-EFEFF8FC9813}" destId="{39ED160A-ADF0-4D33-BB63-28A4A3810249}" srcOrd="3" destOrd="0" parTransId="{E4EAA7FD-C748-4A87-897F-C499A992CCA3}" sibTransId="{B17FB0B5-9490-43A9-967A-90596130B990}"/>
    <dgm:cxn modelId="{709B7488-D3BA-45BD-9D99-F70C5F8F7531}" srcId="{39ED160A-ADF0-4D33-BB63-28A4A3810249}" destId="{19D206E8-7EF2-4248-B83D-F6E82AC69FE0}" srcOrd="0" destOrd="0" parTransId="{8C02CFE1-DBCA-4661-9E83-9F864C334427}" sibTransId="{8473BC2E-C21B-4319-B239-3A7787CC6F91}"/>
    <dgm:cxn modelId="{5EE0D79D-3461-4B6E-A377-7025D5EC4409}" type="presOf" srcId="{62C9308F-3245-49CD-BA5D-45871CA2389A}" destId="{F3564E90-C148-4D48-BD6F-C0F9F8BCC270}" srcOrd="0" destOrd="0" presId="urn:microsoft.com/office/officeart/2005/8/layout/cycle4#1"/>
    <dgm:cxn modelId="{7715205C-B04F-470A-9320-32E38BB45E67}" type="presParOf" srcId="{93C44C59-A795-458C-B00B-9E51CF445516}" destId="{CE16DC0F-F32C-4A46-8F91-8C75AAD528CE}" srcOrd="0" destOrd="0" presId="urn:microsoft.com/office/officeart/2005/8/layout/cycle4#1"/>
    <dgm:cxn modelId="{1E0EE712-4721-4DBA-B84D-39371441AAF5}" type="presParOf" srcId="{CE16DC0F-F32C-4A46-8F91-8C75AAD528CE}" destId="{055DC77E-0C60-4B85-9248-34877BE8A0B1}" srcOrd="0" destOrd="0" presId="urn:microsoft.com/office/officeart/2005/8/layout/cycle4#1"/>
    <dgm:cxn modelId="{2AE4ABF2-A22D-4980-AA3C-9761325E995A}" type="presParOf" srcId="{055DC77E-0C60-4B85-9248-34877BE8A0B1}" destId="{CFB23A63-C2AC-44F0-B748-598099298B83}" srcOrd="0" destOrd="0" presId="urn:microsoft.com/office/officeart/2005/8/layout/cycle4#1"/>
    <dgm:cxn modelId="{C12F34E4-9E55-4D37-953B-05DF0CA42F30}" type="presParOf" srcId="{055DC77E-0C60-4B85-9248-34877BE8A0B1}" destId="{288954D9-B176-43F0-95DB-2FAEC1262398}" srcOrd="1" destOrd="0" presId="urn:microsoft.com/office/officeart/2005/8/layout/cycle4#1"/>
    <dgm:cxn modelId="{A6506FFA-F6C0-4C33-818A-B2638B01DFFB}" type="presParOf" srcId="{CE16DC0F-F32C-4A46-8F91-8C75AAD528CE}" destId="{A7F4B80A-0DF2-48D6-BEC5-2C66EF7F0FCF}" srcOrd="1" destOrd="0" presId="urn:microsoft.com/office/officeart/2005/8/layout/cycle4#1"/>
    <dgm:cxn modelId="{A6AB70E9-2ECC-499A-8C56-A3829AFAE3A3}" type="presParOf" srcId="{A7F4B80A-0DF2-48D6-BEC5-2C66EF7F0FCF}" destId="{9AFB918C-90AC-47DC-9544-CEA93C3E5CAF}" srcOrd="0" destOrd="0" presId="urn:microsoft.com/office/officeart/2005/8/layout/cycle4#1"/>
    <dgm:cxn modelId="{FED911A4-074E-45E4-A720-73486CFBABA2}" type="presParOf" srcId="{A7F4B80A-0DF2-48D6-BEC5-2C66EF7F0FCF}" destId="{A15A8097-DE77-4554-AB18-60B61FFA639C}" srcOrd="1" destOrd="0" presId="urn:microsoft.com/office/officeart/2005/8/layout/cycle4#1"/>
    <dgm:cxn modelId="{23B71D7D-B0E4-4BD9-B90E-F3060AF18D14}" type="presParOf" srcId="{CE16DC0F-F32C-4A46-8F91-8C75AAD528CE}" destId="{E6ACC5A8-F011-4145-AB8E-5462DD4AF5C5}" srcOrd="2" destOrd="0" presId="urn:microsoft.com/office/officeart/2005/8/layout/cycle4#1"/>
    <dgm:cxn modelId="{03C82732-D259-4ADD-A632-70BFC7D4353F}" type="presParOf" srcId="{E6ACC5A8-F011-4145-AB8E-5462DD4AF5C5}" destId="{7E7EFF7B-652A-46EE-855F-0CD2854725EE}" srcOrd="0" destOrd="0" presId="urn:microsoft.com/office/officeart/2005/8/layout/cycle4#1"/>
    <dgm:cxn modelId="{51280B51-25F0-45D3-93FF-55E34212E351}" type="presParOf" srcId="{E6ACC5A8-F011-4145-AB8E-5462DD4AF5C5}" destId="{67C26923-0AFC-4065-9FFC-17D6FF984C31}" srcOrd="1" destOrd="0" presId="urn:microsoft.com/office/officeart/2005/8/layout/cycle4#1"/>
    <dgm:cxn modelId="{87BDD0C0-FA33-422F-B191-2C9AE057F367}" type="presParOf" srcId="{CE16DC0F-F32C-4A46-8F91-8C75AAD528CE}" destId="{269C5B17-D936-4FE7-A221-9D5D0554944F}" srcOrd="3" destOrd="0" presId="urn:microsoft.com/office/officeart/2005/8/layout/cycle4#1"/>
    <dgm:cxn modelId="{2DCDFE57-D34C-4F01-9BEC-3049F90600EE}" type="presParOf" srcId="{269C5B17-D936-4FE7-A221-9D5D0554944F}" destId="{380E2F92-E892-4BF1-8A6F-397B885AE06B}" srcOrd="0" destOrd="0" presId="urn:microsoft.com/office/officeart/2005/8/layout/cycle4#1"/>
    <dgm:cxn modelId="{C49A7D89-D289-4019-BE84-D809B8B09D18}" type="presParOf" srcId="{269C5B17-D936-4FE7-A221-9D5D0554944F}" destId="{72F0B49D-5CA2-4832-94B3-D20F8871DE88}" srcOrd="1" destOrd="0" presId="urn:microsoft.com/office/officeart/2005/8/layout/cycle4#1"/>
    <dgm:cxn modelId="{BE1AD0E4-85E4-4677-AE27-3FC7D10F9DDD}" type="presParOf" srcId="{CE16DC0F-F32C-4A46-8F91-8C75AAD528CE}" destId="{925CCA02-B991-42AF-B28D-A436F7ED5BE7}" srcOrd="4" destOrd="0" presId="urn:microsoft.com/office/officeart/2005/8/layout/cycle4#1"/>
    <dgm:cxn modelId="{6779E27A-5077-4694-B7A4-E1267A820DF6}" type="presParOf" srcId="{93C44C59-A795-458C-B00B-9E51CF445516}" destId="{07000E73-865F-49E5-959A-25D87C6B34A6}" srcOrd="1" destOrd="0" presId="urn:microsoft.com/office/officeart/2005/8/layout/cycle4#1"/>
    <dgm:cxn modelId="{F6507AE4-6E91-4565-A0FC-43D02FA7E783}" type="presParOf" srcId="{07000E73-865F-49E5-959A-25D87C6B34A6}" destId="{96525E79-1302-4C4B-8C7A-07801ABAB6AA}" srcOrd="0" destOrd="0" presId="urn:microsoft.com/office/officeart/2005/8/layout/cycle4#1"/>
    <dgm:cxn modelId="{7C654306-9169-4B85-80F6-D32A50B72EDC}" type="presParOf" srcId="{07000E73-865F-49E5-959A-25D87C6B34A6}" destId="{F3564E90-C148-4D48-BD6F-C0F9F8BCC270}" srcOrd="1" destOrd="0" presId="urn:microsoft.com/office/officeart/2005/8/layout/cycle4#1"/>
    <dgm:cxn modelId="{98704572-8520-4E36-A49C-7AEA05BD0068}" type="presParOf" srcId="{07000E73-865F-49E5-959A-25D87C6B34A6}" destId="{CFC85098-7C2F-4AAE-97B0-DC3F476E3168}" srcOrd="2" destOrd="0" presId="urn:microsoft.com/office/officeart/2005/8/layout/cycle4#1"/>
    <dgm:cxn modelId="{B5241EA6-EB8F-4C01-8342-C6B73992C867}" type="presParOf" srcId="{07000E73-865F-49E5-959A-25D87C6B34A6}" destId="{7F2A6217-41B1-434B-AB1C-ED190C96D91E}" srcOrd="3" destOrd="0" presId="urn:microsoft.com/office/officeart/2005/8/layout/cycle4#1"/>
    <dgm:cxn modelId="{AB5CB8BC-A90C-440F-AF52-F38DCD64FA44}" type="presParOf" srcId="{07000E73-865F-49E5-959A-25D87C6B34A6}" destId="{0EC5A821-975F-4EA5-B92E-EB6B49F60A24}" srcOrd="4" destOrd="0" presId="urn:microsoft.com/office/officeart/2005/8/layout/cycle4#1"/>
    <dgm:cxn modelId="{C8683F4A-7240-4C9D-AC92-5360F6A1C901}" type="presParOf" srcId="{93C44C59-A795-458C-B00B-9E51CF445516}" destId="{4DF8738F-567D-4312-9485-26881369267E}" srcOrd="2" destOrd="0" presId="urn:microsoft.com/office/officeart/2005/8/layout/cycle4#1"/>
    <dgm:cxn modelId="{8F0CDB75-A1FD-4217-833D-337DABCEE46A}" type="presParOf" srcId="{93C44C59-A795-458C-B00B-9E51CF445516}" destId="{CEE0DC03-DD86-4D3D-8D17-A2D5858D6C96}" srcOrd="3" destOrd="0" presId="urn:microsoft.com/office/officeart/2005/8/layout/cycle4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EFF7B-652A-46EE-855F-0CD2854725EE}">
      <dsp:nvSpPr>
        <dsp:cNvPr id="0" name=""/>
        <dsp:cNvSpPr/>
      </dsp:nvSpPr>
      <dsp:spPr>
        <a:xfrm>
          <a:off x="4696549" y="3378615"/>
          <a:ext cx="3800394" cy="1589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2 - </a:t>
          </a:r>
          <a:r>
            <a:rPr lang="en-US" sz="1800" kern="1200" dirty="0" err="1" smtClean="0"/>
            <a:t>Pagamento</a:t>
          </a:r>
          <a:endParaRPr lang="pt-BR" sz="1800" kern="1200" dirty="0"/>
        </a:p>
      </dsp:txBody>
      <dsp:txXfrm>
        <a:off x="5871593" y="3811025"/>
        <a:ext cx="2590424" cy="1122600"/>
      </dsp:txXfrm>
    </dsp:sp>
    <dsp:sp modelId="{380E2F92-E892-4BF1-8A6F-397B885AE06B}">
      <dsp:nvSpPr>
        <dsp:cNvPr id="0" name=""/>
        <dsp:cNvSpPr/>
      </dsp:nvSpPr>
      <dsp:spPr>
        <a:xfrm>
          <a:off x="0" y="3378615"/>
          <a:ext cx="3665963" cy="1589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3 - </a:t>
          </a:r>
          <a:r>
            <a:rPr lang="en-US" sz="1800" kern="1200" dirty="0" err="1" smtClean="0"/>
            <a:t>Estocagem</a:t>
          </a:r>
          <a:endParaRPr lang="pt-BR" sz="1800" kern="1200" dirty="0"/>
        </a:p>
      </dsp:txBody>
      <dsp:txXfrm>
        <a:off x="34926" y="3811025"/>
        <a:ext cx="2496322" cy="1122600"/>
      </dsp:txXfrm>
    </dsp:sp>
    <dsp:sp modelId="{9AFB918C-90AC-47DC-9544-CEA93C3E5CAF}">
      <dsp:nvSpPr>
        <dsp:cNvPr id="0" name=""/>
        <dsp:cNvSpPr/>
      </dsp:nvSpPr>
      <dsp:spPr>
        <a:xfrm>
          <a:off x="5415559" y="0"/>
          <a:ext cx="3081384" cy="1589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1 – </a:t>
          </a:r>
          <a:r>
            <a:rPr lang="en-US" sz="1800" kern="1200" dirty="0" err="1" smtClean="0"/>
            <a:t>Compra</a:t>
          </a:r>
          <a:r>
            <a:rPr lang="en-US" sz="1800" kern="1200" dirty="0" smtClean="0"/>
            <a:t> de </a:t>
          </a:r>
          <a:r>
            <a:rPr lang="en-US" sz="1800" kern="1200" dirty="0" err="1" smtClean="0"/>
            <a:t>matéria</a:t>
          </a:r>
          <a:r>
            <a:rPr lang="en-US" sz="1800" kern="1200" dirty="0" smtClean="0"/>
            <a:t>-prima</a:t>
          </a:r>
          <a:endParaRPr lang="pt-BR" sz="1800" kern="1200" dirty="0"/>
        </a:p>
      </dsp:txBody>
      <dsp:txXfrm>
        <a:off x="6374901" y="34926"/>
        <a:ext cx="2087116" cy="1122600"/>
      </dsp:txXfrm>
    </dsp:sp>
    <dsp:sp modelId="{CFB23A63-C2AC-44F0-B748-598099298B83}">
      <dsp:nvSpPr>
        <dsp:cNvPr id="0" name=""/>
        <dsp:cNvSpPr/>
      </dsp:nvSpPr>
      <dsp:spPr>
        <a:xfrm>
          <a:off x="0" y="0"/>
          <a:ext cx="3553009" cy="1589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4 - </a:t>
          </a:r>
          <a:r>
            <a:rPr lang="en-US" sz="1800" kern="1200" dirty="0" err="1" smtClean="0"/>
            <a:t>Fabricação</a:t>
          </a:r>
          <a:endParaRPr lang="pt-BR" sz="1800" kern="1200" dirty="0"/>
        </a:p>
      </dsp:txBody>
      <dsp:txXfrm>
        <a:off x="34926" y="34926"/>
        <a:ext cx="2417254" cy="1122600"/>
      </dsp:txXfrm>
    </dsp:sp>
    <dsp:sp modelId="{96525E79-1302-4C4B-8C7A-07801ABAB6AA}">
      <dsp:nvSpPr>
        <dsp:cNvPr id="0" name=""/>
        <dsp:cNvSpPr/>
      </dsp:nvSpPr>
      <dsp:spPr>
        <a:xfrm>
          <a:off x="2047403" y="283207"/>
          <a:ext cx="2151383" cy="215138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Custo</a:t>
          </a:r>
          <a:endParaRPr lang="pt-BR" sz="1700" kern="1200" dirty="0"/>
        </a:p>
      </dsp:txBody>
      <dsp:txXfrm>
        <a:off x="2677528" y="913332"/>
        <a:ext cx="1521258" cy="1521258"/>
      </dsp:txXfrm>
    </dsp:sp>
    <dsp:sp modelId="{F3564E90-C148-4D48-BD6F-C0F9F8BCC270}">
      <dsp:nvSpPr>
        <dsp:cNvPr id="0" name=""/>
        <dsp:cNvSpPr/>
      </dsp:nvSpPr>
      <dsp:spPr>
        <a:xfrm rot="5400000">
          <a:off x="4298157" y="283207"/>
          <a:ext cx="2151383" cy="215138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Gasto</a:t>
          </a:r>
          <a:endParaRPr lang="pt-BR" sz="1700" kern="1200" dirty="0"/>
        </a:p>
      </dsp:txBody>
      <dsp:txXfrm rot="-5400000">
        <a:off x="4298157" y="913332"/>
        <a:ext cx="1521258" cy="1521258"/>
      </dsp:txXfrm>
    </dsp:sp>
    <dsp:sp modelId="{CFC85098-7C2F-4AAE-97B0-DC3F476E3168}">
      <dsp:nvSpPr>
        <dsp:cNvPr id="0" name=""/>
        <dsp:cNvSpPr/>
      </dsp:nvSpPr>
      <dsp:spPr>
        <a:xfrm rot="10800000">
          <a:off x="4298157" y="2533961"/>
          <a:ext cx="2151383" cy="215138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Desembolso</a:t>
          </a:r>
          <a:endParaRPr lang="pt-BR" sz="1700" kern="1200" dirty="0"/>
        </a:p>
      </dsp:txBody>
      <dsp:txXfrm rot="10800000">
        <a:off x="4298157" y="2533961"/>
        <a:ext cx="1521258" cy="1521258"/>
      </dsp:txXfrm>
    </dsp:sp>
    <dsp:sp modelId="{7F2A6217-41B1-434B-AB1C-ED190C96D91E}">
      <dsp:nvSpPr>
        <dsp:cNvPr id="0" name=""/>
        <dsp:cNvSpPr/>
      </dsp:nvSpPr>
      <dsp:spPr>
        <a:xfrm rot="16200000">
          <a:off x="2047403" y="2533961"/>
          <a:ext cx="2151383" cy="215138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Investimento</a:t>
          </a:r>
          <a:endParaRPr lang="pt-BR" sz="1700" kern="1200" dirty="0"/>
        </a:p>
      </dsp:txBody>
      <dsp:txXfrm rot="5400000">
        <a:off x="2677528" y="2533961"/>
        <a:ext cx="1521258" cy="1521258"/>
      </dsp:txXfrm>
    </dsp:sp>
    <dsp:sp modelId="{4DF8738F-567D-4312-9485-26881369267E}">
      <dsp:nvSpPr>
        <dsp:cNvPr id="0" name=""/>
        <dsp:cNvSpPr/>
      </dsp:nvSpPr>
      <dsp:spPr>
        <a:xfrm>
          <a:off x="3877072" y="2037106"/>
          <a:ext cx="742798" cy="64591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0DC03-DD86-4D3D-8D17-A2D5858D6C96}">
      <dsp:nvSpPr>
        <dsp:cNvPr id="0" name=""/>
        <dsp:cNvSpPr/>
      </dsp:nvSpPr>
      <dsp:spPr>
        <a:xfrm rot="10800000">
          <a:off x="3877072" y="2285533"/>
          <a:ext cx="742798" cy="64591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A3588-C02B-4DA6-8E00-5FF938ECF8FD}" type="datetimeFigureOut">
              <a:rPr lang="pt-BR" smtClean="0"/>
              <a:pPr/>
              <a:t>17/10/2011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CDF70-B35A-4218-8907-FF7BD5F3AD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0054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DF70-B35A-4218-8907-FF7BD5F3AD3A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50474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DF70-B35A-4218-8907-FF7BD5F3AD3A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50474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DF70-B35A-4218-8907-FF7BD5F3AD3A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50474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DF70-B35A-4218-8907-FF7BD5F3AD3A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50474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DF70-B35A-4218-8907-FF7BD5F3AD3A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50474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DF70-B35A-4218-8907-FF7BD5F3AD3A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50474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DF70-B35A-4218-8907-FF7BD5F3AD3A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50474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DF70-B35A-4218-8907-FF7BD5F3AD3A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5047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17/10/2011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17/10/2011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17/10/2011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17/10/2011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17/10/2011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17/10/2011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17/10/2011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17/10/2011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17/10/2011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17/10/2011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17/10/2011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17/10/2011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CUSTOS INDUSTRIAIS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Prof. </a:t>
            </a:r>
            <a:r>
              <a:rPr lang="en-US" dirty="0" err="1" smtClean="0"/>
              <a:t>Wendel</a:t>
            </a:r>
            <a:r>
              <a:rPr lang="en-US" dirty="0" smtClean="0"/>
              <a:t> Andrade</a:t>
            </a:r>
          </a:p>
          <a:p>
            <a:r>
              <a:rPr lang="en-US" dirty="0" smtClean="0"/>
              <a:t>DEF/CCA/UFES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9884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2.1. </a:t>
            </a:r>
            <a:r>
              <a:rPr lang="en-US" sz="2800" dirty="0" err="1" smtClean="0"/>
              <a:t>Terminologias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Custos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Industriais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e) </a:t>
            </a:r>
            <a:r>
              <a:rPr lang="en-US" sz="2800" dirty="0" err="1" smtClean="0"/>
              <a:t>Despesa</a:t>
            </a:r>
            <a:r>
              <a:rPr lang="en-US" sz="2800" dirty="0" smtClean="0"/>
              <a:t> – </a:t>
            </a:r>
            <a:r>
              <a:rPr lang="en-US" sz="2800" dirty="0" err="1" smtClean="0"/>
              <a:t>bem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serviço</a:t>
            </a:r>
            <a:r>
              <a:rPr lang="en-US" sz="2800" dirty="0" smtClean="0"/>
              <a:t> </a:t>
            </a:r>
            <a:r>
              <a:rPr lang="en-US" sz="2800" dirty="0" err="1" smtClean="0"/>
              <a:t>consumido</a:t>
            </a:r>
            <a:r>
              <a:rPr lang="en-US" sz="2800" dirty="0" smtClean="0"/>
              <a:t> </a:t>
            </a:r>
            <a:r>
              <a:rPr lang="en-US" sz="2800" dirty="0" err="1" smtClean="0"/>
              <a:t>direta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/>
              <a:t> </a:t>
            </a:r>
            <a:r>
              <a:rPr lang="en-US" sz="2800" dirty="0" err="1" smtClean="0"/>
              <a:t>indiretamente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obtenção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receitas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Algumas</a:t>
            </a:r>
            <a:r>
              <a:rPr lang="en-US" dirty="0" smtClean="0"/>
              <a:t> </a:t>
            </a:r>
            <a:r>
              <a:rPr lang="en-US" dirty="0" err="1" smtClean="0"/>
              <a:t>despesas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se </a:t>
            </a:r>
            <a:r>
              <a:rPr lang="en-US" dirty="0" err="1" smtClean="0"/>
              <a:t>tornam</a:t>
            </a:r>
            <a:r>
              <a:rPr lang="en-US" dirty="0" smtClean="0"/>
              <a:t> </a:t>
            </a:r>
            <a:r>
              <a:rPr lang="en-US" dirty="0" err="1" smtClean="0"/>
              <a:t>custos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f) </a:t>
            </a:r>
            <a:r>
              <a:rPr lang="en-US" sz="2800" dirty="0" err="1" smtClean="0"/>
              <a:t>Perda</a:t>
            </a:r>
            <a:r>
              <a:rPr lang="en-US" sz="2800" dirty="0" smtClean="0"/>
              <a:t> – bens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serviços</a:t>
            </a:r>
            <a:r>
              <a:rPr lang="en-US" sz="2800" dirty="0" smtClean="0"/>
              <a:t> </a:t>
            </a:r>
            <a:r>
              <a:rPr lang="en-US" sz="2800" dirty="0" err="1" smtClean="0"/>
              <a:t>consumidos</a:t>
            </a:r>
            <a:r>
              <a:rPr lang="en-US" sz="2800" dirty="0" smtClean="0"/>
              <a:t> de forma </a:t>
            </a:r>
            <a:r>
              <a:rPr lang="en-US" sz="2800" dirty="0" err="1" smtClean="0"/>
              <a:t>anormal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involuntária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	- Ex.: </a:t>
            </a:r>
            <a:r>
              <a:rPr lang="en-US" dirty="0" err="1" smtClean="0"/>
              <a:t>perdas</a:t>
            </a:r>
            <a:r>
              <a:rPr lang="en-US" dirty="0" smtClean="0"/>
              <a:t> com </a:t>
            </a:r>
            <a:r>
              <a:rPr lang="en-US" dirty="0" err="1" smtClean="0"/>
              <a:t>incêndio</a:t>
            </a:r>
            <a:r>
              <a:rPr lang="en-US" dirty="0" smtClean="0"/>
              <a:t>, </a:t>
            </a:r>
            <a:r>
              <a:rPr lang="en-US" dirty="0" err="1" smtClean="0"/>
              <a:t>gastos</a:t>
            </a:r>
            <a:r>
              <a:rPr lang="en-US" dirty="0" smtClean="0"/>
              <a:t> com </a:t>
            </a:r>
            <a:r>
              <a:rPr lang="en-US" dirty="0" err="1" smtClean="0"/>
              <a:t>mão</a:t>
            </a:r>
            <a:r>
              <a:rPr lang="en-US" dirty="0" smtClean="0"/>
              <a:t>-de-</a:t>
            </a:r>
            <a:r>
              <a:rPr lang="en-US" dirty="0" err="1" smtClean="0"/>
              <a:t>obra</a:t>
            </a:r>
            <a:r>
              <a:rPr lang="en-US" dirty="0" smtClean="0"/>
              <a:t> 	         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períodos</a:t>
            </a:r>
            <a:r>
              <a:rPr lang="en-US" dirty="0" smtClean="0"/>
              <a:t> de </a:t>
            </a:r>
            <a:r>
              <a:rPr lang="en-US" dirty="0" err="1" smtClean="0"/>
              <a:t>greve</a:t>
            </a:r>
            <a:r>
              <a:rPr lang="en-US" dirty="0" smtClean="0"/>
              <a:t>, 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2 </a:t>
            </a:r>
            <a:r>
              <a:rPr lang="en-US" sz="2000" b="1" dirty="0"/>
              <a:t>– </a:t>
            </a:r>
            <a:r>
              <a:rPr lang="en-US" sz="2000" b="1" dirty="0" err="1" smtClean="0"/>
              <a:t>Terminologia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Contábil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Básica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33833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2.1. </a:t>
            </a:r>
            <a:r>
              <a:rPr lang="en-US" sz="2800" dirty="0" err="1" smtClean="0"/>
              <a:t>Terminologias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Custos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Industriais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err="1" smtClean="0"/>
              <a:t>Custo</a:t>
            </a:r>
            <a:r>
              <a:rPr lang="en-US" sz="2800" dirty="0" smtClean="0"/>
              <a:t> </a:t>
            </a:r>
            <a:r>
              <a:rPr lang="en-US" i="1" dirty="0" smtClean="0"/>
              <a:t>versus</a:t>
            </a:r>
            <a:r>
              <a:rPr lang="en-US" sz="2800" dirty="0" smtClean="0"/>
              <a:t> </a:t>
            </a:r>
            <a:r>
              <a:rPr lang="en-US" sz="2800" dirty="0" err="1" smtClean="0"/>
              <a:t>Despesa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. </a:t>
            </a:r>
            <a:r>
              <a:rPr lang="en-US" sz="2800" dirty="0" err="1" smtClean="0"/>
              <a:t>Custo</a:t>
            </a:r>
            <a:r>
              <a:rPr lang="en-US" sz="2800" dirty="0" smtClean="0"/>
              <a:t> – </a:t>
            </a:r>
            <a:r>
              <a:rPr lang="en-US" sz="2800" dirty="0" err="1" smtClean="0"/>
              <a:t>gastos</a:t>
            </a:r>
            <a:r>
              <a:rPr lang="en-US" sz="2800" dirty="0" smtClean="0"/>
              <a:t> </a:t>
            </a:r>
            <a:r>
              <a:rPr lang="en-US" sz="2800" dirty="0" err="1" smtClean="0"/>
              <a:t>relativos</a:t>
            </a:r>
            <a:r>
              <a:rPr lang="en-US" sz="2800" dirty="0" smtClean="0"/>
              <a:t> a </a:t>
            </a:r>
            <a:r>
              <a:rPr lang="en-US" sz="2800" dirty="0" err="1" smtClean="0"/>
              <a:t>consumo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produção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. </a:t>
            </a:r>
            <a:r>
              <a:rPr lang="en-US" sz="2800" dirty="0" err="1" smtClean="0"/>
              <a:t>Despesa</a:t>
            </a:r>
            <a:r>
              <a:rPr lang="en-US" sz="2800" dirty="0" smtClean="0"/>
              <a:t> – </a:t>
            </a:r>
            <a:r>
              <a:rPr lang="en-US" sz="2800" dirty="0" err="1" smtClean="0"/>
              <a:t>gastos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se </a:t>
            </a:r>
            <a:r>
              <a:rPr lang="en-US" sz="2800" dirty="0" err="1" smtClean="0"/>
              <a:t>destinam</a:t>
            </a:r>
            <a:r>
              <a:rPr lang="en-US" sz="2800" dirty="0" smtClean="0"/>
              <a:t> </a:t>
            </a:r>
            <a:r>
              <a:rPr lang="en-US" sz="2800" dirty="0" err="1" smtClean="0"/>
              <a:t>às</a:t>
            </a:r>
            <a:r>
              <a:rPr lang="en-US" sz="2800" dirty="0" smtClean="0"/>
              <a:t> </a:t>
            </a:r>
            <a:r>
              <a:rPr lang="en-US" sz="2800" dirty="0" err="1" smtClean="0"/>
              <a:t>fases</a:t>
            </a:r>
            <a:r>
              <a:rPr lang="en-US" sz="2800" dirty="0" smtClean="0"/>
              <a:t> de 			</a:t>
            </a:r>
            <a:r>
              <a:rPr lang="en-US" sz="2800" dirty="0" err="1" smtClean="0"/>
              <a:t>administração</a:t>
            </a:r>
            <a:r>
              <a:rPr lang="en-US" sz="2800" dirty="0" smtClean="0"/>
              <a:t>, </a:t>
            </a:r>
            <a:r>
              <a:rPr lang="en-US" sz="2800" dirty="0" err="1" smtClean="0"/>
              <a:t>esforço</a:t>
            </a:r>
            <a:r>
              <a:rPr lang="en-US" sz="2800" dirty="0" smtClean="0"/>
              <a:t> de </a:t>
            </a:r>
            <a:r>
              <a:rPr lang="en-US" sz="2800" dirty="0" err="1" smtClean="0"/>
              <a:t>vendas</a:t>
            </a:r>
            <a:r>
              <a:rPr lang="en-US" sz="2800" dirty="0" smtClean="0"/>
              <a:t> e 		</a:t>
            </a:r>
            <a:r>
              <a:rPr lang="en-US" sz="2800" dirty="0" err="1" smtClean="0"/>
              <a:t>financiamento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2 </a:t>
            </a:r>
            <a:r>
              <a:rPr lang="en-US" sz="2000" b="1" dirty="0"/>
              <a:t>– </a:t>
            </a:r>
            <a:r>
              <a:rPr lang="en-US" sz="2000" b="1" dirty="0" err="1" smtClean="0"/>
              <a:t>Terminologia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Contábil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Básica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23853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2.1. </a:t>
            </a:r>
            <a:r>
              <a:rPr lang="en-US" sz="2800" dirty="0" err="1" smtClean="0"/>
              <a:t>Terminologias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Custos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Industriais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err="1" smtClean="0"/>
              <a:t>Custo</a:t>
            </a:r>
            <a:r>
              <a:rPr lang="en-US" sz="2800" dirty="0" smtClean="0"/>
              <a:t> </a:t>
            </a:r>
            <a:r>
              <a:rPr lang="en-US" i="1" dirty="0" smtClean="0"/>
              <a:t>versus</a:t>
            </a:r>
            <a:r>
              <a:rPr lang="en-US" sz="2800" dirty="0" smtClean="0"/>
              <a:t> </a:t>
            </a:r>
            <a:r>
              <a:rPr lang="en-US" sz="2800" dirty="0" err="1" smtClean="0"/>
              <a:t>Despesa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. </a:t>
            </a:r>
            <a:r>
              <a:rPr lang="en-US" sz="2800" dirty="0" err="1" smtClean="0"/>
              <a:t>Custo</a:t>
            </a:r>
            <a:r>
              <a:rPr lang="en-US" sz="2800" dirty="0" smtClean="0"/>
              <a:t> – </a:t>
            </a:r>
            <a:r>
              <a:rPr lang="en-US" sz="2800" dirty="0" err="1" smtClean="0"/>
              <a:t>têm</a:t>
            </a:r>
            <a:r>
              <a:rPr lang="en-US" sz="2800" dirty="0" smtClean="0"/>
              <a:t> a </a:t>
            </a:r>
            <a:r>
              <a:rPr lang="en-US" sz="2800" dirty="0" err="1" smtClean="0"/>
              <a:t>capacidade</a:t>
            </a:r>
            <a:r>
              <a:rPr lang="en-US" sz="2800" dirty="0" smtClean="0"/>
              <a:t> de </a:t>
            </a:r>
            <a:r>
              <a:rPr lang="en-US" sz="2800" dirty="0" err="1" smtClean="0"/>
              <a:t>serem</a:t>
            </a:r>
            <a:r>
              <a:rPr lang="en-US" sz="2800" dirty="0" smtClean="0"/>
              <a:t> </a:t>
            </a:r>
            <a:r>
              <a:rPr lang="en-US" sz="2800" dirty="0" err="1" smtClean="0"/>
              <a:t>atribuídos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	      </a:t>
            </a:r>
            <a:r>
              <a:rPr lang="en-US" sz="2800" dirty="0" err="1" smtClean="0"/>
              <a:t>produto</a:t>
            </a:r>
            <a:r>
              <a:rPr lang="en-US" sz="2800" dirty="0" smtClean="0"/>
              <a:t> final.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. </a:t>
            </a:r>
            <a:r>
              <a:rPr lang="en-US" sz="2800" dirty="0" err="1" smtClean="0"/>
              <a:t>Despesa</a:t>
            </a:r>
            <a:r>
              <a:rPr lang="en-US" sz="2800" dirty="0" smtClean="0"/>
              <a:t> – </a:t>
            </a:r>
            <a:r>
              <a:rPr lang="en-US" sz="2800" dirty="0" err="1" smtClean="0"/>
              <a:t>são</a:t>
            </a:r>
            <a:r>
              <a:rPr lang="en-US" sz="2800" dirty="0" smtClean="0"/>
              <a:t> de </a:t>
            </a:r>
            <a:r>
              <a:rPr lang="en-US" sz="2800" dirty="0" err="1" smtClean="0"/>
              <a:t>caráter</a:t>
            </a:r>
            <a:r>
              <a:rPr lang="en-US" sz="2800" dirty="0" smtClean="0"/>
              <a:t> </a:t>
            </a:r>
            <a:r>
              <a:rPr lang="en-US" sz="2800" dirty="0" err="1" smtClean="0"/>
              <a:t>geral</a:t>
            </a:r>
            <a:r>
              <a:rPr lang="en-US" sz="2800" dirty="0"/>
              <a:t> </a:t>
            </a:r>
            <a:r>
              <a:rPr lang="en-US" sz="2800" dirty="0" smtClean="0"/>
              <a:t>e de </a:t>
            </a:r>
            <a:r>
              <a:rPr lang="en-US" sz="2800" dirty="0" err="1" smtClean="0"/>
              <a:t>difícil</a:t>
            </a:r>
            <a:r>
              <a:rPr lang="en-US" sz="2800" dirty="0" smtClean="0"/>
              <a:t> 			</a:t>
            </a:r>
            <a:r>
              <a:rPr lang="en-US" sz="2800" dirty="0" err="1" smtClean="0"/>
              <a:t>vinculação</a:t>
            </a:r>
            <a:r>
              <a:rPr lang="en-US" sz="2800" dirty="0" smtClean="0"/>
              <a:t> </a:t>
            </a:r>
            <a:r>
              <a:rPr lang="en-US" sz="2800" dirty="0" err="1" smtClean="0"/>
              <a:t>aos</a:t>
            </a:r>
            <a:r>
              <a:rPr lang="en-US" sz="2800" dirty="0" smtClean="0"/>
              <a:t> </a:t>
            </a:r>
            <a:r>
              <a:rPr lang="en-US" sz="2800" dirty="0" err="1" smtClean="0"/>
              <a:t>produtos</a:t>
            </a:r>
            <a:r>
              <a:rPr lang="en-US" sz="2800" dirty="0" smtClean="0"/>
              <a:t> </a:t>
            </a:r>
            <a:r>
              <a:rPr lang="en-US" sz="2800" dirty="0" err="1" smtClean="0"/>
              <a:t>finais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2 </a:t>
            </a:r>
            <a:r>
              <a:rPr lang="en-US" sz="2000" b="1" dirty="0"/>
              <a:t>– </a:t>
            </a:r>
            <a:r>
              <a:rPr lang="en-US" sz="2000" b="1" dirty="0" err="1" smtClean="0"/>
              <a:t>Terminologia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Contábil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Básica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18467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err="1" smtClean="0"/>
              <a:t>Depreciação</a:t>
            </a:r>
            <a:r>
              <a:rPr lang="en-US" sz="2800" dirty="0"/>
              <a:t> </a:t>
            </a:r>
            <a:r>
              <a:rPr lang="en-US" sz="2800" dirty="0" smtClean="0">
                <a:sym typeface="Symbol"/>
              </a:rPr>
              <a:t> </a:t>
            </a:r>
            <a:r>
              <a:rPr lang="en-US" sz="2800" dirty="0" err="1" smtClean="0">
                <a:sym typeface="Symbol"/>
              </a:rPr>
              <a:t>diminuição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 err="1" smtClean="0">
                <a:sym typeface="Symbol"/>
              </a:rPr>
              <a:t>efetiva</a:t>
            </a:r>
            <a:r>
              <a:rPr lang="en-US" sz="2800" dirty="0" smtClean="0">
                <a:sym typeface="Symbol"/>
              </a:rPr>
              <a:t> do valor do </a:t>
            </a:r>
            <a:r>
              <a:rPr lang="en-US" sz="2800" dirty="0" err="1" smtClean="0">
                <a:sym typeface="Symbol"/>
              </a:rPr>
              <a:t>bem</a:t>
            </a:r>
            <a:r>
              <a:rPr lang="en-US" sz="2800" dirty="0" smtClean="0">
                <a:sym typeface="Symbol"/>
              </a:rPr>
              <a:t>, </a:t>
            </a:r>
            <a:r>
              <a:rPr lang="en-US" sz="2800" dirty="0" err="1" smtClean="0">
                <a:sym typeface="Symbol"/>
              </a:rPr>
              <a:t>resultante</a:t>
            </a:r>
            <a:r>
              <a:rPr lang="en-US" sz="2800" dirty="0" smtClean="0">
                <a:sym typeface="Symbol"/>
              </a:rPr>
              <a:t> do </a:t>
            </a:r>
            <a:r>
              <a:rPr lang="en-US" sz="2800" dirty="0" err="1" smtClean="0">
                <a:sym typeface="Symbol"/>
              </a:rPr>
              <a:t>desgaste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 err="1" smtClean="0">
                <a:sym typeface="Symbol"/>
              </a:rPr>
              <a:t>pelo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 err="1" smtClean="0">
                <a:sym typeface="Symbol"/>
              </a:rPr>
              <a:t>uso</a:t>
            </a:r>
            <a:r>
              <a:rPr lang="en-US" sz="2800" dirty="0">
                <a:sym typeface="Symbol"/>
              </a:rPr>
              <a:t> </a:t>
            </a:r>
            <a:r>
              <a:rPr lang="en-US" sz="2800" dirty="0" err="1" smtClean="0">
                <a:sym typeface="Symbol"/>
              </a:rPr>
              <a:t>ou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 err="1" smtClean="0">
                <a:sym typeface="Symbol"/>
              </a:rPr>
              <a:t>por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 err="1" smtClean="0">
                <a:sym typeface="Symbol"/>
              </a:rPr>
              <a:t>obsolescência</a:t>
            </a:r>
            <a:r>
              <a:rPr lang="en-US" sz="2800" dirty="0" smtClean="0">
                <a:sym typeface="Symbol"/>
              </a:rPr>
              <a:t>.</a:t>
            </a: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12523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 err="1" smtClean="0"/>
              <a:t>Perda</a:t>
            </a:r>
            <a:r>
              <a:rPr lang="en-US" sz="2800" b="1" dirty="0" smtClean="0"/>
              <a:t> de valor </a:t>
            </a:r>
            <a:r>
              <a:rPr lang="en-US" sz="2800" b="1" dirty="0" err="1" smtClean="0"/>
              <a:t>pelo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uso</a:t>
            </a:r>
            <a:endParaRPr lang="en-US" sz="2800" b="1" dirty="0" smtClean="0"/>
          </a:p>
          <a:p>
            <a:pPr marL="0" indent="0" algn="ctr">
              <a:lnSpc>
                <a:spcPct val="150000"/>
              </a:lnSpc>
              <a:buNone/>
            </a:pPr>
            <a:endParaRPr lang="en-US" sz="2800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52" y="2996952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37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 err="1" smtClean="0"/>
              <a:t>Perda</a:t>
            </a:r>
            <a:r>
              <a:rPr lang="en-US" sz="2800" b="1" dirty="0" smtClean="0"/>
              <a:t> de valor </a:t>
            </a:r>
            <a:r>
              <a:rPr lang="en-US" sz="2800" b="1" dirty="0" err="1" smtClean="0"/>
              <a:t>por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obsolescência</a:t>
            </a:r>
            <a:endParaRPr lang="en-US" sz="2800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38" y="3068960"/>
            <a:ext cx="2581764" cy="344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49693"/>
            <a:ext cx="3504252" cy="349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40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Depreciação</a:t>
            </a:r>
            <a:r>
              <a:rPr lang="en-US" sz="2800" dirty="0" smtClean="0"/>
              <a:t> e </a:t>
            </a:r>
            <a:r>
              <a:rPr lang="en-US" sz="2800" dirty="0" err="1" smtClean="0"/>
              <a:t>métodos</a:t>
            </a:r>
            <a:r>
              <a:rPr lang="en-US" sz="2800" dirty="0" smtClean="0"/>
              <a:t> de </a:t>
            </a:r>
            <a:r>
              <a:rPr lang="en-US" sz="2800" dirty="0" err="1" smtClean="0"/>
              <a:t>cálculo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/>
              <a:t>Linear </a:t>
            </a:r>
            <a:r>
              <a:rPr lang="en-US" sz="2800" dirty="0" err="1" smtClean="0"/>
              <a:t>ou</a:t>
            </a:r>
            <a:r>
              <a:rPr lang="en-US" sz="2800" dirty="0" smtClean="0"/>
              <a:t> de </a:t>
            </a:r>
            <a:r>
              <a:rPr lang="en-US" sz="2800" dirty="0" err="1" smtClean="0"/>
              <a:t>Cotas</a:t>
            </a:r>
            <a:r>
              <a:rPr lang="en-US" sz="2800" dirty="0" smtClean="0"/>
              <a:t> </a:t>
            </a:r>
            <a:r>
              <a:rPr lang="en-US" sz="2800" dirty="0" err="1" smtClean="0"/>
              <a:t>Fixas</a:t>
            </a:r>
            <a:r>
              <a:rPr lang="en-US" sz="2800" dirty="0" smtClean="0"/>
              <a:t>;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/>
              <a:t>Soma dos </a:t>
            </a:r>
            <a:r>
              <a:rPr lang="en-US" sz="2800" dirty="0" err="1" smtClean="0"/>
              <a:t>Dígitos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Método</a:t>
            </a:r>
            <a:r>
              <a:rPr lang="en-US" sz="2800" dirty="0" smtClean="0"/>
              <a:t> de Cole;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 smtClean="0"/>
              <a:t>Exponencial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Método</a:t>
            </a:r>
            <a:r>
              <a:rPr lang="en-US" sz="2800" dirty="0" smtClean="0"/>
              <a:t> de Matheson;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err="1" smtClean="0"/>
              <a:t>Amortização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/>
              <a:t>A</a:t>
            </a:r>
            <a:r>
              <a:rPr lang="en-US" sz="2800" dirty="0" err="1" smtClean="0"/>
              <a:t>nuidades</a:t>
            </a:r>
            <a:r>
              <a:rPr lang="en-US" sz="2800" dirty="0" smtClean="0"/>
              <a:t>; 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 smtClean="0"/>
              <a:t>Valor de Mercado.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4702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Depreciação e </a:t>
                </a:r>
                <a:r>
                  <a:rPr lang="en-US" sz="2800" dirty="0" err="1" smtClean="0"/>
                  <a:t>métodos</a:t>
                </a:r>
                <a:r>
                  <a:rPr lang="en-US" sz="2800" dirty="0" smtClean="0"/>
                  <a:t> de </a:t>
                </a:r>
                <a:r>
                  <a:rPr lang="en-US" sz="2800" dirty="0" err="1" smtClean="0"/>
                  <a:t>cálculo</a:t>
                </a: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endParaRPr lang="en-US" sz="2800" dirty="0" smtClean="0"/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r>
                  <a:rPr lang="en-US" sz="2800" dirty="0" smtClean="0"/>
                  <a:t>Linear </a:t>
                </a:r>
                <a:r>
                  <a:rPr lang="en-US" sz="2800" dirty="0" err="1" smtClean="0"/>
                  <a:t>ou</a:t>
                </a:r>
                <a:r>
                  <a:rPr lang="en-US" sz="2800" dirty="0" smtClean="0"/>
                  <a:t> de </a:t>
                </a:r>
                <a:r>
                  <a:rPr lang="en-US" sz="2800" dirty="0" err="1" smtClean="0"/>
                  <a:t>Cotas</a:t>
                </a:r>
                <a:r>
                  <a:rPr lang="en-US" sz="2800" dirty="0" smtClean="0"/>
                  <a:t/>
                </a:r>
                <a:r>
                  <a:rPr lang="en-US" sz="2800" dirty="0" err="1" smtClean="0"/>
                  <a:t>Fixas</a:t>
                </a:r>
                <a:endParaRPr lang="en-US" sz="2800" dirty="0" smtClean="0"/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4100" b="0" dirty="0" smtClean="0"/>
                  <a:t>Da</a:t>
                </a:r>
                <a14:m>
                  <m:oMath xmlns:m="http://schemas.openxmlformats.org/officeDocument/2006/math">
                    <m:r>
                      <a:rPr lang="en-US" sz="41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1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100" b="0" i="1" smtClean="0">
                            <a:latin typeface="Cambria Math"/>
                          </a:rPr>
                          <m:t>𝑉𝑖</m:t>
                        </m:r>
                        <m:r>
                          <a:rPr lang="en-US" sz="4100" b="0" i="1" smtClean="0">
                            <a:latin typeface="Cambria Math"/>
                          </a:rPr>
                          <m:t> − </m:t>
                        </m:r>
                        <m:r>
                          <a:rPr lang="en-US" sz="4100" b="0" i="1" smtClean="0">
                            <a:latin typeface="Cambria Math"/>
                          </a:rPr>
                          <m:t>𝑉𝑓</m:t>
                        </m:r>
                      </m:num>
                      <m:den>
                        <m:r>
                          <a:rPr lang="en-US" sz="4100" b="0" i="1" smtClean="0">
                            <a:latin typeface="Cambria Math"/>
                          </a:rPr>
                          <m:t>𝑁</m:t>
                        </m:r>
                        <m:r>
                          <a:rPr lang="en-US" sz="4100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4100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 err="1" smtClean="0"/>
                  <a:t>Onde</a:t>
                </a:r>
                <a:r>
                  <a:rPr lang="en-US" sz="2800" dirty="0" smtClean="0"/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 smtClean="0"/>
                  <a:t>Da = </a:t>
                </a:r>
                <a:r>
                  <a:rPr lang="en-US" sz="2800" dirty="0" err="1" smtClean="0"/>
                  <a:t>Depreciação</a:t>
                </a:r>
                <a:r>
                  <a:rPr lang="en-US" sz="2800" dirty="0" smtClean="0"/>
                  <a:t/>
                </a:r>
                <a:r>
                  <a:rPr lang="en-US" sz="2800" dirty="0" err="1" smtClean="0"/>
                  <a:t>anual</a:t>
                </a:r>
                <a:r>
                  <a:rPr lang="en-US" sz="2800" dirty="0" smtClean="0"/>
                  <a:t> (R$)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 smtClean="0"/>
                  <a:t>Vi = Valor </a:t>
                </a:r>
                <a:r>
                  <a:rPr lang="en-US" sz="2800" dirty="0" err="1" smtClean="0"/>
                  <a:t>inicial</a:t>
                </a:r>
                <a:r>
                  <a:rPr lang="en-US" sz="2800" dirty="0" smtClean="0"/>
                  <a:t> (R$)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 err="1" smtClean="0"/>
                  <a:t>Vf</a:t>
                </a:r>
                <a:r>
                  <a:rPr lang="en-US" sz="2800" dirty="0" smtClean="0"/>
                  <a:t> = Valor final (R$)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 smtClean="0"/>
                  <a:t>N = Vida </a:t>
                </a:r>
                <a:r>
                  <a:rPr lang="en-US" sz="2800" dirty="0" err="1" smtClean="0"/>
                  <a:t>útil</a:t>
                </a:r>
                <a:r>
                  <a:rPr lang="en-US" sz="2800" dirty="0" smtClean="0"/>
                  <a:t> (</a:t>
                </a:r>
                <a:r>
                  <a:rPr lang="en-US" sz="2800" dirty="0" err="1" smtClean="0"/>
                  <a:t>anos</a:t>
                </a:r>
                <a:r>
                  <a:rPr lang="en-US" sz="2800" dirty="0" smtClean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800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2"/>
                <a:stretch>
                  <a:fillRect l="-815" t="-16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22277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1. Linear </a:t>
            </a:r>
            <a:r>
              <a:rPr lang="en-US" sz="2800" dirty="0" err="1"/>
              <a:t>ou</a:t>
            </a:r>
            <a:r>
              <a:rPr lang="en-US" sz="2800" dirty="0"/>
              <a:t> de </a:t>
            </a:r>
            <a:r>
              <a:rPr lang="en-US" sz="2800" dirty="0" err="1"/>
              <a:t>Cotas</a:t>
            </a:r>
            <a:r>
              <a:rPr lang="en-US" sz="2800" dirty="0"/>
              <a:t> </a:t>
            </a:r>
            <a:r>
              <a:rPr lang="en-US" sz="2800" dirty="0" err="1"/>
              <a:t>Fixas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err="1" smtClean="0"/>
              <a:t>Exemplo</a:t>
            </a:r>
            <a:r>
              <a:rPr lang="en-US" sz="2800" dirty="0" smtClean="0"/>
              <a:t>:</a:t>
            </a:r>
          </a:p>
          <a:p>
            <a:pPr marL="0" indent="0" algn="just">
              <a:buNone/>
            </a:pPr>
            <a:r>
              <a:rPr lang="en-US" sz="2800" dirty="0" smtClean="0"/>
              <a:t>Um </a:t>
            </a:r>
            <a:r>
              <a:rPr lang="en-US" sz="2800" dirty="0" err="1" smtClean="0"/>
              <a:t>equipamento</a:t>
            </a:r>
            <a:r>
              <a:rPr lang="en-US" sz="2800" dirty="0" smtClean="0"/>
              <a:t> </a:t>
            </a:r>
            <a:r>
              <a:rPr lang="en-US" sz="2800" dirty="0" err="1" smtClean="0"/>
              <a:t>foi</a:t>
            </a:r>
            <a:r>
              <a:rPr lang="en-US" sz="2800" dirty="0" smtClean="0"/>
              <a:t> </a:t>
            </a:r>
            <a:r>
              <a:rPr lang="en-US" sz="2800" dirty="0" err="1" smtClean="0"/>
              <a:t>adquirido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empresa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R$ 30.500,00. </a:t>
            </a:r>
            <a:r>
              <a:rPr lang="en-US" sz="2800" dirty="0" err="1" smtClean="0"/>
              <a:t>Sua</a:t>
            </a:r>
            <a:r>
              <a:rPr lang="en-US" sz="2800" dirty="0" smtClean="0"/>
              <a:t> </a:t>
            </a:r>
            <a:r>
              <a:rPr lang="en-US" sz="2800" dirty="0" err="1" smtClean="0"/>
              <a:t>vida</a:t>
            </a:r>
            <a:r>
              <a:rPr lang="en-US" sz="2800" dirty="0" smtClean="0"/>
              <a:t> </a:t>
            </a:r>
            <a:r>
              <a:rPr lang="en-US" sz="2800" dirty="0" err="1" smtClean="0"/>
              <a:t>útil</a:t>
            </a:r>
            <a:r>
              <a:rPr lang="en-US" sz="2800" dirty="0" smtClean="0"/>
              <a:t> é de 5 </a:t>
            </a:r>
            <a:r>
              <a:rPr lang="en-US" sz="2800" dirty="0" err="1" smtClean="0"/>
              <a:t>anos</a:t>
            </a:r>
            <a:r>
              <a:rPr lang="en-US" sz="2800" dirty="0" smtClean="0"/>
              <a:t> e o valor residual é de R$ 2.000,00.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dirty="0" smtClean="0"/>
              <a:t>De posse </a:t>
            </a:r>
            <a:r>
              <a:rPr lang="en-US" sz="2800" dirty="0" err="1" smtClean="0"/>
              <a:t>desses</a:t>
            </a:r>
            <a:r>
              <a:rPr lang="en-US" sz="2800" dirty="0" smtClean="0"/>
              <a:t> dados, </a:t>
            </a:r>
            <a:r>
              <a:rPr lang="en-US" sz="2800" dirty="0" err="1" smtClean="0"/>
              <a:t>apresente</a:t>
            </a:r>
            <a:r>
              <a:rPr lang="en-US" sz="2800" dirty="0" smtClean="0"/>
              <a:t> a </a:t>
            </a:r>
            <a:r>
              <a:rPr lang="en-US" sz="2800" dirty="0" err="1" smtClean="0"/>
              <a:t>planilha</a:t>
            </a:r>
            <a:r>
              <a:rPr lang="en-US" sz="2800" dirty="0" smtClean="0"/>
              <a:t> de </a:t>
            </a:r>
            <a:r>
              <a:rPr lang="en-US" sz="2800" dirty="0" err="1" smtClean="0"/>
              <a:t>depreciação</a:t>
            </a:r>
            <a:r>
              <a:rPr lang="en-US" sz="2800" dirty="0" smtClean="0"/>
              <a:t> </a:t>
            </a:r>
            <a:r>
              <a:rPr lang="en-US" sz="2800" dirty="0" err="1" smtClean="0"/>
              <a:t>pelo</a:t>
            </a:r>
            <a:r>
              <a:rPr lang="en-US" sz="2800" dirty="0" smtClean="0"/>
              <a:t> </a:t>
            </a:r>
            <a:r>
              <a:rPr lang="en-US" sz="2800" dirty="0" err="1" smtClean="0"/>
              <a:t>Método</a:t>
            </a:r>
            <a:r>
              <a:rPr lang="en-US" sz="2800" dirty="0" smtClean="0"/>
              <a:t> Linear.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18050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1. Linear </a:t>
            </a:r>
            <a:r>
              <a:rPr lang="en-US" sz="2800" dirty="0" err="1"/>
              <a:t>ou</a:t>
            </a:r>
            <a:r>
              <a:rPr lang="en-US" sz="2800" dirty="0"/>
              <a:t> de </a:t>
            </a:r>
            <a:r>
              <a:rPr lang="en-US" sz="2800" dirty="0" err="1"/>
              <a:t>Cotas</a:t>
            </a:r>
            <a:r>
              <a:rPr lang="en-US" sz="2800" dirty="0"/>
              <a:t> </a:t>
            </a:r>
            <a:r>
              <a:rPr lang="en-US" sz="2800" dirty="0" err="1"/>
              <a:t>Fixas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4516624"/>
              </p:ext>
            </p:extLst>
          </p:nvPr>
        </p:nvGraphicFramePr>
        <p:xfrm>
          <a:off x="611560" y="2348879"/>
          <a:ext cx="8280920" cy="414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2016224"/>
                <a:gridCol w="1944216"/>
                <a:gridCol w="1656184"/>
                <a:gridCol w="1656184"/>
              </a:tblGrid>
              <a:tr h="79208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Período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Depreciação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anual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Depreciação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acumulada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Valor </a:t>
                      </a:r>
                      <a:r>
                        <a:rPr lang="en-US" dirty="0" err="1" smtClean="0"/>
                        <a:t>atual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Saldo</a:t>
                      </a:r>
                      <a:r>
                        <a:rPr lang="en-US" dirty="0" smtClean="0"/>
                        <a:t> a </a:t>
                      </a:r>
                      <a:r>
                        <a:rPr lang="en-US" dirty="0" err="1" smtClean="0"/>
                        <a:t>depreciar</a:t>
                      </a:r>
                      <a:endParaRPr lang="en-US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30.500,00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30.500,00</a:t>
                      </a:r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5.700,00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5.700,00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24.800,00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24.800,00</a:t>
                      </a:r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/>
                        <a:t>5.700,00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11.400,00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19.100,00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19.100,00</a:t>
                      </a:r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/>
                        <a:t>5.700,00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17.100,00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13.400,00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13.400,00</a:t>
                      </a:r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/>
                        <a:t>5.700,00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22.800,00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7.700,00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7.700,00</a:t>
                      </a:r>
                      <a:endParaRPr lang="pt-BR" dirty="0" smtClean="0"/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5.700,00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28.500,00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052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7724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err="1" smtClean="0"/>
              <a:t>Capítulo</a:t>
            </a:r>
            <a:r>
              <a:rPr lang="en-US" sz="3100" dirty="0" smtClean="0"/>
              <a:t> 1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A </a:t>
            </a:r>
            <a:r>
              <a:rPr lang="en-US" sz="3100" dirty="0" err="1"/>
              <a:t>contabilidade</a:t>
            </a:r>
            <a:r>
              <a:rPr lang="en-US" sz="3100" dirty="0"/>
              <a:t> de </a:t>
            </a:r>
            <a:r>
              <a:rPr lang="en-US" sz="3100" dirty="0" err="1"/>
              <a:t>custos</a:t>
            </a:r>
            <a:r>
              <a:rPr lang="en-US" sz="3100" dirty="0"/>
              <a:t>, a </a:t>
            </a:r>
            <a:r>
              <a:rPr lang="en-US" sz="3100" dirty="0" err="1"/>
              <a:t>contabilidade</a:t>
            </a:r>
            <a:r>
              <a:rPr lang="en-US" sz="3100" dirty="0"/>
              <a:t> </a:t>
            </a:r>
            <a:r>
              <a:rPr lang="en-US" sz="3100" dirty="0" err="1"/>
              <a:t>financeira</a:t>
            </a:r>
            <a:r>
              <a:rPr lang="en-US" sz="3100" dirty="0"/>
              <a:t> e a </a:t>
            </a:r>
            <a:r>
              <a:rPr lang="en-US" sz="3100" dirty="0" err="1"/>
              <a:t>contabilidade</a:t>
            </a:r>
            <a:r>
              <a:rPr lang="en-US" sz="3100" dirty="0"/>
              <a:t> </a:t>
            </a:r>
            <a:r>
              <a:rPr lang="en-US" sz="3100" dirty="0" err="1"/>
              <a:t>gerencial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8280920" cy="93610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900" dirty="0"/>
              <a:t>MARTINS, E. </a:t>
            </a:r>
            <a:r>
              <a:rPr lang="en-US" sz="2900" b="1" dirty="0" err="1"/>
              <a:t>Contabilidade</a:t>
            </a:r>
            <a:r>
              <a:rPr lang="en-US" sz="2900" b="1" dirty="0"/>
              <a:t> de </a:t>
            </a:r>
            <a:r>
              <a:rPr lang="en-US" sz="2900" b="1" dirty="0" err="1"/>
              <a:t>custos</a:t>
            </a:r>
            <a:r>
              <a:rPr lang="en-US" sz="2900" dirty="0"/>
              <a:t>. 9. ed. São Paulo: Atlas, 2003.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8953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1. Linear </a:t>
            </a:r>
            <a:r>
              <a:rPr lang="en-US" sz="2800" dirty="0" err="1"/>
              <a:t>ou</a:t>
            </a:r>
            <a:r>
              <a:rPr lang="en-US" sz="2800" dirty="0"/>
              <a:t> de </a:t>
            </a:r>
            <a:r>
              <a:rPr lang="en-US" sz="2800" dirty="0" err="1"/>
              <a:t>Cotas</a:t>
            </a:r>
            <a:r>
              <a:rPr lang="en-US" sz="2800" dirty="0"/>
              <a:t> </a:t>
            </a:r>
            <a:r>
              <a:rPr lang="en-US" sz="2800" dirty="0" err="1"/>
              <a:t>Fixas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15012565"/>
              </p:ext>
            </p:extLst>
          </p:nvPr>
        </p:nvGraphicFramePr>
        <p:xfrm>
          <a:off x="1043608" y="2204864"/>
          <a:ext cx="68407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7416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Depreciação e </a:t>
            </a:r>
            <a:r>
              <a:rPr lang="en-US" sz="2800" dirty="0" err="1" smtClean="0"/>
              <a:t>métodos</a:t>
            </a:r>
            <a:r>
              <a:rPr lang="en-US" sz="2800" dirty="0" smtClean="0"/>
              <a:t> de </a:t>
            </a:r>
            <a:r>
              <a:rPr lang="en-US" sz="2800" dirty="0" err="1" smtClean="0"/>
              <a:t>cálculo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2. Soma dos </a:t>
            </a:r>
            <a:r>
              <a:rPr lang="en-US" sz="2800" dirty="0" err="1" smtClean="0"/>
              <a:t>Dígitos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Método</a:t>
            </a:r>
            <a:r>
              <a:rPr lang="en-US" sz="2800" dirty="0" smtClean="0"/>
              <a:t> de Cole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err="1" smtClean="0"/>
              <a:t>Determina</a:t>
            </a:r>
            <a:r>
              <a:rPr lang="en-US" sz="2800" dirty="0" smtClean="0"/>
              <a:t> </a:t>
            </a:r>
            <a:r>
              <a:rPr lang="en-US" sz="2800" dirty="0" err="1" smtClean="0"/>
              <a:t>cotas</a:t>
            </a:r>
            <a:r>
              <a:rPr lang="en-US" sz="2800" dirty="0" smtClean="0"/>
              <a:t> de </a:t>
            </a:r>
            <a:r>
              <a:rPr lang="en-US" sz="2800" dirty="0" err="1" smtClean="0"/>
              <a:t>depreciação</a:t>
            </a:r>
            <a:r>
              <a:rPr lang="en-US" sz="2800" dirty="0" smtClean="0"/>
              <a:t> </a:t>
            </a:r>
            <a:r>
              <a:rPr lang="en-US" sz="2800" dirty="0" err="1" smtClean="0"/>
              <a:t>decrescentes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</a:t>
            </a:r>
            <a:r>
              <a:rPr lang="en-US" sz="2800" dirty="0" err="1" smtClean="0"/>
              <a:t>longo</a:t>
            </a:r>
            <a:r>
              <a:rPr lang="en-US" sz="2800" dirty="0" smtClean="0"/>
              <a:t> da </a:t>
            </a:r>
            <a:r>
              <a:rPr lang="en-US" sz="2800" dirty="0" err="1" smtClean="0"/>
              <a:t>vida</a:t>
            </a:r>
            <a:r>
              <a:rPr lang="en-US" sz="2800" dirty="0" smtClean="0"/>
              <a:t> </a:t>
            </a:r>
            <a:r>
              <a:rPr lang="en-US" sz="2800" dirty="0" err="1" smtClean="0"/>
              <a:t>útil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O </a:t>
            </a:r>
            <a:r>
              <a:rPr lang="en-US" sz="2800" dirty="0" err="1" smtClean="0"/>
              <a:t>decréscimo</a:t>
            </a:r>
            <a:r>
              <a:rPr lang="en-US" sz="2800" dirty="0" smtClean="0"/>
              <a:t> </a:t>
            </a:r>
            <a:r>
              <a:rPr lang="en-US" sz="2800" dirty="0" err="1" smtClean="0"/>
              <a:t>nas</a:t>
            </a:r>
            <a:r>
              <a:rPr lang="en-US" sz="2800" dirty="0" smtClean="0"/>
              <a:t> </a:t>
            </a:r>
            <a:r>
              <a:rPr lang="en-US" sz="2800" dirty="0" err="1" smtClean="0"/>
              <a:t>cotas</a:t>
            </a:r>
            <a:r>
              <a:rPr lang="en-US" sz="2800" dirty="0" smtClean="0"/>
              <a:t> de </a:t>
            </a:r>
            <a:r>
              <a:rPr lang="en-US" sz="2800" dirty="0" err="1" smtClean="0"/>
              <a:t>depreciação</a:t>
            </a:r>
            <a:r>
              <a:rPr lang="en-US" sz="2800" dirty="0" smtClean="0"/>
              <a:t> é dado </a:t>
            </a:r>
            <a:r>
              <a:rPr lang="en-US" sz="2800" dirty="0" err="1" smtClean="0"/>
              <a:t>pela</a:t>
            </a:r>
            <a:r>
              <a:rPr lang="en-US" sz="2800" dirty="0" smtClean="0"/>
              <a:t> </a:t>
            </a:r>
            <a:r>
              <a:rPr lang="en-US" sz="2800" dirty="0" err="1" smtClean="0"/>
              <a:t>razão</a:t>
            </a:r>
            <a:r>
              <a:rPr lang="en-US" sz="2800" dirty="0" smtClean="0"/>
              <a:t> entre o </a:t>
            </a:r>
            <a:r>
              <a:rPr lang="en-US" sz="2800" dirty="0" err="1" smtClean="0"/>
              <a:t>ano</a:t>
            </a:r>
            <a:r>
              <a:rPr lang="en-US" sz="2800" dirty="0" smtClean="0"/>
              <a:t> </a:t>
            </a:r>
            <a:r>
              <a:rPr lang="en-US" sz="2800" dirty="0" err="1" smtClean="0"/>
              <a:t>corrente</a:t>
            </a:r>
            <a:r>
              <a:rPr lang="en-US" sz="2800" dirty="0" smtClean="0"/>
              <a:t> e a soma dos </a:t>
            </a:r>
            <a:r>
              <a:rPr lang="en-US" sz="2800" dirty="0" err="1" smtClean="0"/>
              <a:t>dígitos</a:t>
            </a:r>
            <a:r>
              <a:rPr lang="en-US" sz="2800" dirty="0" smtClean="0"/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24503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184576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Depreciação e </a:t>
                </a:r>
                <a:r>
                  <a:rPr lang="en-US" sz="2800" dirty="0" err="1" smtClean="0"/>
                  <a:t>métodos</a:t>
                </a:r>
                <a:r>
                  <a:rPr lang="en-US" sz="2800" dirty="0" smtClean="0"/>
                  <a:t> de </a:t>
                </a:r>
                <a:r>
                  <a:rPr lang="en-US" sz="2800" dirty="0" err="1" smtClean="0"/>
                  <a:t>cálculo</a:t>
                </a: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8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 smtClean="0"/>
                  <a:t>2. Soma dos </a:t>
                </a:r>
                <a:r>
                  <a:rPr lang="en-US" sz="2800" dirty="0" err="1" smtClean="0"/>
                  <a:t>Dígitos</a:t>
                </a:r>
                <a:r>
                  <a:rPr lang="en-US" sz="2800" dirty="0" smtClean="0"/>
                  <a:t/>
                </a:r>
                <a:r>
                  <a:rPr lang="en-US" sz="2800" dirty="0" err="1" smtClean="0"/>
                  <a:t>ou</a:t>
                </a:r>
                <a:r>
                  <a:rPr lang="en-US" sz="2800" dirty="0" smtClean="0"/>
                  <a:t/>
                </a:r>
                <a:r>
                  <a:rPr lang="en-US" sz="2800" dirty="0" err="1" smtClean="0"/>
                  <a:t>Método</a:t>
                </a:r>
                <a:r>
                  <a:rPr lang="en-US" sz="2800" dirty="0" smtClean="0"/>
                  <a:t> de Cole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100" b="0" i="1" smtClean="0">
                          <a:latin typeface="Cambria Math"/>
                        </a:rPr>
                        <m:t>𝐷𝑛</m:t>
                      </m:r>
                      <m:r>
                        <a:rPr lang="en-US" sz="5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1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51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51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sz="5100" b="0" i="1" smtClean="0">
                                  <a:latin typeface="Cambria Math"/>
                                </a:rPr>
                                <m:t> −</m:t>
                              </m:r>
                              <m:d>
                                <m:dPr>
                                  <m:ctrlPr>
                                    <a:rPr lang="en-US" sz="51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51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5100" b="0" i="1" smtClean="0">
                                      <a:latin typeface="Cambria Math"/>
                                    </a:rPr>
                                    <m:t> −1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5100" b="0" i="1" smtClean="0">
                              <a:latin typeface="Cambria Math"/>
                            </a:rPr>
                            <m:t>𝑆𝑑</m:t>
                          </m:r>
                        </m:den>
                      </m:f>
                      <m:r>
                        <a:rPr lang="en-US" sz="5100" b="0" i="1" smtClean="0">
                          <a:latin typeface="Cambria Math"/>
                        </a:rPr>
                        <m:t>. </m:t>
                      </m:r>
                      <m:d>
                        <m:dPr>
                          <m:ctrlPr>
                            <a:rPr lang="en-US" sz="51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100" b="0" i="1" smtClean="0">
                              <a:latin typeface="Cambria Math"/>
                            </a:rPr>
                            <m:t>𝑉𝑖</m:t>
                          </m:r>
                          <m:r>
                            <a:rPr lang="en-US" sz="5100" b="0" i="1" smtClean="0">
                              <a:latin typeface="Cambria Math"/>
                            </a:rPr>
                            <m:t> −</m:t>
                          </m:r>
                          <m:r>
                            <a:rPr lang="en-US" sz="5100" b="0" i="1" smtClean="0">
                              <a:latin typeface="Cambria Math"/>
                            </a:rPr>
                            <m:t>𝑉𝑓</m:t>
                          </m:r>
                        </m:e>
                      </m:d>
                    </m:oMath>
                  </m:oMathPara>
                </a14:m>
                <a:endParaRPr lang="en-US" sz="5100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 err="1"/>
                  <a:t>Onde</a:t>
                </a:r>
                <a:r>
                  <a:rPr lang="en-US" sz="2800" dirty="0"/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 err="1" smtClean="0"/>
                  <a:t>Dn</a:t>
                </a:r>
                <a:r>
                  <a:rPr lang="en-US" sz="2800" dirty="0" smtClean="0"/>
                  <a:t/>
                </a:r>
                <a:r>
                  <a:rPr lang="en-US" sz="2800" dirty="0"/>
                  <a:t>= </a:t>
                </a:r>
                <a:r>
                  <a:rPr lang="en-US" sz="2800" dirty="0" err="1"/>
                  <a:t>Depreciação</a:t>
                </a:r>
                <a:r>
                  <a:rPr lang="en-US" sz="2800" dirty="0"/>
                  <a:t/>
                </a:r>
                <a:r>
                  <a:rPr lang="en-US" sz="2800" dirty="0" smtClean="0"/>
                  <a:t>no </a:t>
                </a:r>
                <a:r>
                  <a:rPr lang="en-US" sz="2800" dirty="0" err="1" smtClean="0"/>
                  <a:t>ano</a:t>
                </a:r>
                <a:r>
                  <a:rPr lang="en-US" sz="2800" dirty="0" smtClean="0"/>
                  <a:t> n </a:t>
                </a:r>
                <a:r>
                  <a:rPr lang="en-US" sz="2800" dirty="0"/>
                  <a:t>(R$)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/>
                  <a:t>Vi = Valor </a:t>
                </a:r>
                <a:r>
                  <a:rPr lang="en-US" sz="2800" dirty="0" err="1"/>
                  <a:t>inicial</a:t>
                </a:r>
                <a:r>
                  <a:rPr lang="en-US" sz="2800" dirty="0"/>
                  <a:t> (R$)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 err="1"/>
                  <a:t>Vf</a:t>
                </a:r>
                <a:r>
                  <a:rPr lang="en-US" sz="2800" dirty="0"/>
                  <a:t> = Valor final (R$)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/>
                  <a:t>N = Vida </a:t>
                </a:r>
                <a:r>
                  <a:rPr lang="en-US" sz="2800" dirty="0" err="1"/>
                  <a:t>útil</a:t>
                </a:r>
                <a:r>
                  <a:rPr lang="en-US" sz="2800" dirty="0"/>
                  <a:t> (</a:t>
                </a:r>
                <a:r>
                  <a:rPr lang="en-US" sz="2800" dirty="0" err="1"/>
                  <a:t>anos</a:t>
                </a:r>
                <a:r>
                  <a:rPr lang="en-US" sz="2800" dirty="0" smtClean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/>
                  <a:t>n</a:t>
                </a:r>
                <a:r>
                  <a:rPr lang="en-US" sz="2800" dirty="0" smtClean="0"/>
                  <a:t> = </a:t>
                </a:r>
                <a:r>
                  <a:rPr lang="en-US" sz="2800" dirty="0" err="1" smtClean="0"/>
                  <a:t>Ano</a:t>
                </a:r>
                <a:r>
                  <a:rPr lang="en-US" sz="2800" dirty="0" smtClean="0"/>
                  <a:t/>
                </a:r>
                <a:r>
                  <a:rPr lang="en-US" sz="2800" dirty="0" err="1" smtClean="0"/>
                  <a:t>corrente</a:t>
                </a:r>
                <a:endParaRPr lang="en-US" sz="28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 err="1" smtClean="0"/>
                  <a:t>Sd</a:t>
                </a:r>
                <a:r>
                  <a:rPr lang="en-US" sz="2800" dirty="0" smtClean="0"/>
                  <a:t> = Soma dos </a:t>
                </a:r>
                <a:r>
                  <a:rPr lang="en-US" sz="2800" dirty="0" err="1" smtClean="0"/>
                  <a:t>dígitos</a:t>
                </a:r>
                <a:r>
                  <a:rPr lang="en-US" sz="2800" dirty="0" smtClean="0"/>
                  <a:t> da </a:t>
                </a:r>
                <a:r>
                  <a:rPr lang="en-US" sz="2800" dirty="0" err="1" smtClean="0"/>
                  <a:t>vida</a:t>
                </a:r>
                <a:r>
                  <a:rPr lang="en-US" sz="2800" dirty="0" smtClean="0"/>
                  <a:t/>
                </a:r>
                <a:r>
                  <a:rPr lang="en-US" sz="2800" dirty="0" err="1" smtClean="0"/>
                  <a:t>útil</a:t>
                </a:r>
                <a:endParaRPr lang="en-US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800" b="0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184576"/>
              </a:xfrm>
              <a:blipFill rotWithShape="1">
                <a:blip r:embed="rId2"/>
                <a:stretch>
                  <a:fillRect l="-222" t="-8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31066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2</a:t>
            </a:r>
            <a:r>
              <a:rPr lang="en-US" sz="2800" dirty="0" smtClean="0"/>
              <a:t>. Soma dos </a:t>
            </a:r>
            <a:r>
              <a:rPr lang="en-US" sz="2800" dirty="0" err="1" smtClean="0"/>
              <a:t>Dígitos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Método</a:t>
            </a:r>
            <a:r>
              <a:rPr lang="en-US" sz="2800" dirty="0" smtClean="0"/>
              <a:t> de Cole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err="1" smtClean="0"/>
              <a:t>Exemplo</a:t>
            </a:r>
            <a:r>
              <a:rPr lang="en-US" sz="2800" dirty="0" smtClean="0"/>
              <a:t>:</a:t>
            </a:r>
          </a:p>
          <a:p>
            <a:pPr marL="0" indent="0" algn="just">
              <a:buNone/>
            </a:pPr>
            <a:r>
              <a:rPr lang="en-US" sz="2800" dirty="0" smtClean="0"/>
              <a:t>Um </a:t>
            </a:r>
            <a:r>
              <a:rPr lang="en-US" sz="2800" dirty="0" err="1" smtClean="0"/>
              <a:t>equipamento</a:t>
            </a:r>
            <a:r>
              <a:rPr lang="en-US" sz="2800" dirty="0" smtClean="0"/>
              <a:t> </a:t>
            </a:r>
            <a:r>
              <a:rPr lang="en-US" sz="2800" dirty="0" err="1" smtClean="0"/>
              <a:t>foi</a:t>
            </a:r>
            <a:r>
              <a:rPr lang="en-US" sz="2800" dirty="0" smtClean="0"/>
              <a:t> </a:t>
            </a:r>
            <a:r>
              <a:rPr lang="en-US" sz="2800" dirty="0" err="1" smtClean="0"/>
              <a:t>adquirido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empresa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R$ 30.500,00. </a:t>
            </a:r>
            <a:r>
              <a:rPr lang="en-US" sz="2800" dirty="0" err="1" smtClean="0"/>
              <a:t>Sua</a:t>
            </a:r>
            <a:r>
              <a:rPr lang="en-US" sz="2800" dirty="0" smtClean="0"/>
              <a:t> </a:t>
            </a:r>
            <a:r>
              <a:rPr lang="en-US" sz="2800" dirty="0" err="1" smtClean="0"/>
              <a:t>vida</a:t>
            </a:r>
            <a:r>
              <a:rPr lang="en-US" sz="2800" dirty="0" smtClean="0"/>
              <a:t> </a:t>
            </a:r>
            <a:r>
              <a:rPr lang="en-US" sz="2800" dirty="0" err="1" smtClean="0"/>
              <a:t>útil</a:t>
            </a:r>
            <a:r>
              <a:rPr lang="en-US" sz="2800" dirty="0" smtClean="0"/>
              <a:t> é de 5 </a:t>
            </a:r>
            <a:r>
              <a:rPr lang="en-US" sz="2800" dirty="0" err="1" smtClean="0"/>
              <a:t>anos</a:t>
            </a:r>
            <a:r>
              <a:rPr lang="en-US" sz="2800" dirty="0" smtClean="0"/>
              <a:t> e o valor residual é de R$ 2.000,00.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dirty="0" smtClean="0"/>
              <a:t>De posse </a:t>
            </a:r>
            <a:r>
              <a:rPr lang="en-US" sz="2800" dirty="0" err="1" smtClean="0"/>
              <a:t>desses</a:t>
            </a:r>
            <a:r>
              <a:rPr lang="en-US" sz="2800" dirty="0" smtClean="0"/>
              <a:t> dados, </a:t>
            </a:r>
            <a:r>
              <a:rPr lang="en-US" sz="2800" dirty="0" err="1" smtClean="0"/>
              <a:t>apresente</a:t>
            </a:r>
            <a:r>
              <a:rPr lang="en-US" sz="2800" dirty="0" smtClean="0"/>
              <a:t> a </a:t>
            </a:r>
            <a:r>
              <a:rPr lang="en-US" sz="2800" dirty="0" err="1" smtClean="0"/>
              <a:t>planilha</a:t>
            </a:r>
            <a:r>
              <a:rPr lang="en-US" sz="2800" dirty="0" smtClean="0"/>
              <a:t> de </a:t>
            </a:r>
            <a:r>
              <a:rPr lang="en-US" sz="2800" dirty="0" err="1" smtClean="0"/>
              <a:t>depreciação</a:t>
            </a:r>
            <a:r>
              <a:rPr lang="en-US" sz="2800" dirty="0" smtClean="0"/>
              <a:t> </a:t>
            </a:r>
            <a:r>
              <a:rPr lang="en-US" sz="2800" dirty="0" err="1" smtClean="0"/>
              <a:t>pelo</a:t>
            </a:r>
            <a:r>
              <a:rPr lang="en-US" sz="2800" dirty="0" smtClean="0"/>
              <a:t> </a:t>
            </a:r>
            <a:r>
              <a:rPr lang="en-US" sz="2800" dirty="0" err="1" smtClean="0"/>
              <a:t>Método</a:t>
            </a:r>
            <a:r>
              <a:rPr lang="en-US" sz="2800" dirty="0" smtClean="0"/>
              <a:t> da Soma dos </a:t>
            </a:r>
            <a:r>
              <a:rPr lang="en-US" sz="2800" dirty="0" err="1" smtClean="0"/>
              <a:t>Dígitos</a:t>
            </a:r>
            <a:r>
              <a:rPr lang="en-US" sz="28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13584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2. Soma dos </a:t>
            </a:r>
            <a:r>
              <a:rPr lang="en-US" sz="2800" dirty="0" err="1" smtClean="0"/>
              <a:t>Dígitos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Método</a:t>
            </a:r>
            <a:r>
              <a:rPr lang="en-US" sz="2800" dirty="0" smtClean="0"/>
              <a:t> de Cole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5114109"/>
              </p:ext>
            </p:extLst>
          </p:nvPr>
        </p:nvGraphicFramePr>
        <p:xfrm>
          <a:off x="611560" y="2348879"/>
          <a:ext cx="8280920" cy="401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2016224"/>
                <a:gridCol w="1944216"/>
                <a:gridCol w="1656184"/>
                <a:gridCol w="1656184"/>
              </a:tblGrid>
              <a:tr h="79208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Período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Depreciação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anual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Depreciação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acumulada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Valor </a:t>
                      </a:r>
                      <a:r>
                        <a:rPr lang="en-US" dirty="0" err="1" smtClean="0"/>
                        <a:t>atual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Saldo</a:t>
                      </a:r>
                      <a:r>
                        <a:rPr lang="en-US" dirty="0" smtClean="0"/>
                        <a:t> a </a:t>
                      </a:r>
                      <a:r>
                        <a:rPr lang="en-US" dirty="0" err="1" smtClean="0"/>
                        <a:t>depreciar</a:t>
                      </a:r>
                      <a:endParaRPr lang="en-US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30.500,00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30.500,00</a:t>
                      </a:r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9.500,00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9.500,00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21.000,00</a:t>
                      </a:r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7.600,00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17.100,00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13.400,00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13.400,00</a:t>
                      </a:r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5.700,00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22.800,00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7.700,00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7.700,00</a:t>
                      </a:r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3.800,00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26.600,00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3.900,00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3.900,00</a:t>
                      </a:r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1.900,00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28.500,00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505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2. Soma dos </a:t>
            </a:r>
            <a:r>
              <a:rPr lang="en-US" sz="2800" dirty="0" err="1" smtClean="0"/>
              <a:t>Dígitos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Método</a:t>
            </a:r>
            <a:r>
              <a:rPr lang="en-US" sz="2800" dirty="0" smtClean="0"/>
              <a:t> de Cole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05886736"/>
              </p:ext>
            </p:extLst>
          </p:nvPr>
        </p:nvGraphicFramePr>
        <p:xfrm>
          <a:off x="971600" y="2204864"/>
          <a:ext cx="691276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1865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Depreciação e </a:t>
            </a:r>
            <a:r>
              <a:rPr lang="en-US" sz="2800" dirty="0" err="1" smtClean="0"/>
              <a:t>métodos</a:t>
            </a:r>
            <a:r>
              <a:rPr lang="en-US" sz="2800" dirty="0" smtClean="0"/>
              <a:t> de </a:t>
            </a:r>
            <a:r>
              <a:rPr lang="en-US" sz="2800" dirty="0" err="1" smtClean="0"/>
              <a:t>cálculo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3</a:t>
            </a:r>
            <a:r>
              <a:rPr lang="en-US" sz="2800" dirty="0" smtClean="0"/>
              <a:t>. </a:t>
            </a:r>
            <a:r>
              <a:rPr lang="en-US" sz="2800" dirty="0" err="1" smtClean="0"/>
              <a:t>Exponencial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Método</a:t>
            </a:r>
            <a:r>
              <a:rPr lang="en-US" sz="2800" dirty="0" smtClean="0"/>
              <a:t> de Matheson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err="1" smtClean="0"/>
              <a:t>Consiste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utilizar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taxa </a:t>
            </a:r>
            <a:r>
              <a:rPr lang="en-US" sz="2800" dirty="0" err="1" smtClean="0"/>
              <a:t>fixa</a:t>
            </a:r>
            <a:r>
              <a:rPr lang="en-US" sz="2800" dirty="0" smtClean="0"/>
              <a:t> </a:t>
            </a:r>
            <a:r>
              <a:rPr lang="en-US" sz="2800" dirty="0" err="1" smtClean="0"/>
              <a:t>aplicada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</a:t>
            </a:r>
            <a:r>
              <a:rPr lang="en-US" sz="2800" dirty="0" err="1" smtClean="0"/>
              <a:t>saldo</a:t>
            </a:r>
            <a:r>
              <a:rPr lang="en-US" sz="2800" dirty="0" smtClean="0"/>
              <a:t> </a:t>
            </a:r>
            <a:r>
              <a:rPr lang="en-US" sz="2800" dirty="0" err="1" smtClean="0"/>
              <a:t>contábil</a:t>
            </a:r>
            <a:r>
              <a:rPr lang="en-US" sz="2800" dirty="0" smtClean="0"/>
              <a:t> do </a:t>
            </a:r>
            <a:r>
              <a:rPr lang="en-US" sz="2800" dirty="0" err="1" smtClean="0"/>
              <a:t>período</a:t>
            </a:r>
            <a:r>
              <a:rPr lang="en-US" sz="2800" dirty="0" smtClean="0"/>
              <a:t> anterior;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Para </a:t>
            </a:r>
            <a:r>
              <a:rPr lang="en-US" sz="2800" dirty="0" err="1" smtClean="0"/>
              <a:t>encontrar</a:t>
            </a:r>
            <a:r>
              <a:rPr lang="en-US" sz="2800" dirty="0" smtClean="0"/>
              <a:t> a taxa, </a:t>
            </a:r>
            <a:r>
              <a:rPr lang="en-US" sz="2800" dirty="0" err="1" smtClean="0"/>
              <a:t>utiliza</a:t>
            </a:r>
            <a:r>
              <a:rPr lang="en-US" sz="2800" dirty="0" smtClean="0"/>
              <a:t>-se a </a:t>
            </a:r>
            <a:r>
              <a:rPr lang="en-US" sz="2800" dirty="0" err="1" smtClean="0"/>
              <a:t>mesma</a:t>
            </a:r>
            <a:r>
              <a:rPr lang="en-US" sz="2800" dirty="0" smtClean="0"/>
              <a:t> </a:t>
            </a:r>
            <a:r>
              <a:rPr lang="en-US" sz="2800" dirty="0" err="1" smtClean="0"/>
              <a:t>sistemática</a:t>
            </a:r>
            <a:r>
              <a:rPr lang="en-US" sz="2800" dirty="0" smtClean="0"/>
              <a:t> do </a:t>
            </a:r>
            <a:r>
              <a:rPr lang="en-US" sz="2800" dirty="0" err="1" smtClean="0"/>
              <a:t>cálculo</a:t>
            </a:r>
            <a:r>
              <a:rPr lang="en-US" sz="2800" dirty="0" smtClean="0"/>
              <a:t> de </a:t>
            </a:r>
            <a:r>
              <a:rPr lang="en-US" sz="2800" dirty="0" err="1" smtClean="0"/>
              <a:t>anuidade</a:t>
            </a:r>
            <a:r>
              <a:rPr lang="en-US" sz="2800" dirty="0" smtClean="0"/>
              <a:t> </a:t>
            </a:r>
            <a:r>
              <a:rPr lang="en-US" sz="2800" dirty="0" err="1" smtClean="0"/>
              <a:t>postecipada</a:t>
            </a:r>
            <a:r>
              <a:rPr lang="en-US" sz="2800" dirty="0" smtClean="0"/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24536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Depreciação e </a:t>
            </a:r>
            <a:r>
              <a:rPr lang="en-US" sz="2800" dirty="0" err="1" smtClean="0"/>
              <a:t>métodos</a:t>
            </a:r>
            <a:r>
              <a:rPr lang="en-US" sz="2800" dirty="0" smtClean="0"/>
              <a:t> de </a:t>
            </a:r>
            <a:r>
              <a:rPr lang="en-US" sz="2800" dirty="0" err="1" smtClean="0"/>
              <a:t>cálculo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3. </a:t>
            </a:r>
            <a:r>
              <a:rPr lang="en-US" sz="2800" dirty="0" err="1" smtClean="0"/>
              <a:t>Exponencial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Método</a:t>
            </a:r>
            <a:r>
              <a:rPr lang="en-US" sz="2800" dirty="0" smtClean="0"/>
              <a:t> de Matheson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err="1" smtClean="0"/>
              <a:t>Onde</a:t>
            </a:r>
            <a:r>
              <a:rPr lang="en-US" sz="2800" dirty="0" smtClean="0"/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t</a:t>
            </a:r>
            <a:r>
              <a:rPr lang="en-US" sz="2800" dirty="0" smtClean="0"/>
              <a:t> = Taxa de </a:t>
            </a:r>
            <a:r>
              <a:rPr lang="en-US" sz="2800" dirty="0" err="1" smtClean="0"/>
              <a:t>depreciação</a:t>
            </a:r>
            <a:r>
              <a:rPr lang="en-US" sz="2800" dirty="0" smtClean="0"/>
              <a:t> </a:t>
            </a:r>
            <a:r>
              <a:rPr lang="en-US" sz="2800" dirty="0" err="1" smtClean="0"/>
              <a:t>aplicada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</a:t>
            </a:r>
            <a:r>
              <a:rPr lang="en-US" sz="2800" dirty="0" err="1" smtClean="0"/>
              <a:t>saldo</a:t>
            </a:r>
            <a:r>
              <a:rPr lang="en-US" sz="2800" dirty="0" smtClean="0"/>
              <a:t> anterior </a:t>
            </a:r>
            <a:r>
              <a:rPr lang="en-US" sz="2800" dirty="0" err="1" smtClean="0"/>
              <a:t>não</a:t>
            </a:r>
            <a:r>
              <a:rPr lang="en-US" sz="2800" dirty="0" smtClean="0"/>
              <a:t> </a:t>
            </a:r>
            <a:r>
              <a:rPr lang="en-US" sz="2800" dirty="0" err="1" smtClean="0"/>
              <a:t>depreciado</a:t>
            </a: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Vi = Valor </a:t>
            </a:r>
            <a:r>
              <a:rPr lang="en-US" sz="2800" dirty="0" err="1" smtClean="0"/>
              <a:t>inicial</a:t>
            </a:r>
            <a:r>
              <a:rPr lang="en-US" sz="2800" dirty="0" smtClean="0"/>
              <a:t> (R$)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err="1" smtClean="0"/>
              <a:t>Vf</a:t>
            </a:r>
            <a:r>
              <a:rPr lang="en-US" sz="2800" dirty="0" smtClean="0"/>
              <a:t> = Valor final (R$)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n</a:t>
            </a:r>
            <a:r>
              <a:rPr lang="en-US" sz="2800" dirty="0" smtClean="0"/>
              <a:t> = Vida </a:t>
            </a:r>
            <a:r>
              <a:rPr lang="en-US" sz="2800" dirty="0" err="1" smtClean="0"/>
              <a:t>útil</a:t>
            </a:r>
            <a:r>
              <a:rPr lang="en-US" sz="2800" dirty="0" smtClean="0"/>
              <a:t> (</a:t>
            </a:r>
            <a:r>
              <a:rPr lang="en-US" sz="2800" dirty="0" err="1" smtClean="0"/>
              <a:t>anos</a:t>
            </a:r>
            <a:r>
              <a:rPr lang="en-US" sz="2800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2915816" y="2780928"/>
                <a:ext cx="4104456" cy="603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t</m:t>
                      </m:r>
                      <m:r>
                        <a:rPr lang="en-US" sz="3200" b="0" i="0" smtClean="0">
                          <a:latin typeface="Cambria Math"/>
                        </a:rPr>
                        <m:t>=1−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𝑉𝑓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𝑉𝑖</m:t>
                              </m:r>
                            </m:e>
                          </m:d>
                        </m:e>
                        <m:sub/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1/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780928"/>
                <a:ext cx="4104456" cy="60324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378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 </a:t>
            </a:r>
            <a:r>
              <a:rPr lang="en-US" sz="2800" dirty="0" err="1" smtClean="0"/>
              <a:t>Exponencial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Método</a:t>
            </a:r>
            <a:r>
              <a:rPr lang="en-US" sz="2800" dirty="0" smtClean="0"/>
              <a:t> de Matheson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err="1" smtClean="0"/>
              <a:t>Exemplo</a:t>
            </a:r>
            <a:r>
              <a:rPr lang="en-US" sz="2800" dirty="0" smtClean="0"/>
              <a:t>:</a:t>
            </a:r>
          </a:p>
          <a:p>
            <a:pPr marL="0" indent="0" algn="just">
              <a:buNone/>
            </a:pPr>
            <a:r>
              <a:rPr lang="en-US" sz="2800" dirty="0" smtClean="0"/>
              <a:t>Um </a:t>
            </a:r>
            <a:r>
              <a:rPr lang="en-US" sz="2800" dirty="0" err="1" smtClean="0"/>
              <a:t>equipamento</a:t>
            </a:r>
            <a:r>
              <a:rPr lang="en-US" sz="2800" dirty="0" smtClean="0"/>
              <a:t> </a:t>
            </a:r>
            <a:r>
              <a:rPr lang="en-US" sz="2800" dirty="0" err="1" smtClean="0"/>
              <a:t>foi</a:t>
            </a:r>
            <a:r>
              <a:rPr lang="en-US" sz="2800" dirty="0" smtClean="0"/>
              <a:t> </a:t>
            </a:r>
            <a:r>
              <a:rPr lang="en-US" sz="2800" dirty="0" err="1" smtClean="0"/>
              <a:t>adquirido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empresa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R$ 30.500,00. </a:t>
            </a:r>
            <a:r>
              <a:rPr lang="en-US" sz="2800" dirty="0" err="1" smtClean="0"/>
              <a:t>Sua</a:t>
            </a:r>
            <a:r>
              <a:rPr lang="en-US" sz="2800" dirty="0" smtClean="0"/>
              <a:t> </a:t>
            </a:r>
            <a:r>
              <a:rPr lang="en-US" sz="2800" dirty="0" err="1" smtClean="0"/>
              <a:t>vida</a:t>
            </a:r>
            <a:r>
              <a:rPr lang="en-US" sz="2800" dirty="0" smtClean="0"/>
              <a:t> </a:t>
            </a:r>
            <a:r>
              <a:rPr lang="en-US" sz="2800" dirty="0" err="1" smtClean="0"/>
              <a:t>útil</a:t>
            </a:r>
            <a:r>
              <a:rPr lang="en-US" sz="2800" dirty="0" smtClean="0"/>
              <a:t> é de 5 </a:t>
            </a:r>
            <a:r>
              <a:rPr lang="en-US" sz="2800" dirty="0" err="1" smtClean="0"/>
              <a:t>anos</a:t>
            </a:r>
            <a:r>
              <a:rPr lang="en-US" sz="2800" dirty="0" smtClean="0"/>
              <a:t> e o valor residual é de R$ 2.000,00.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dirty="0" smtClean="0"/>
              <a:t>De posse </a:t>
            </a:r>
            <a:r>
              <a:rPr lang="en-US" sz="2800" dirty="0" err="1" smtClean="0"/>
              <a:t>desses</a:t>
            </a:r>
            <a:r>
              <a:rPr lang="en-US" sz="2800" dirty="0" smtClean="0"/>
              <a:t> dados, </a:t>
            </a:r>
            <a:r>
              <a:rPr lang="en-US" sz="2800" dirty="0" err="1" smtClean="0"/>
              <a:t>apresente</a:t>
            </a:r>
            <a:r>
              <a:rPr lang="en-US" sz="2800" dirty="0" smtClean="0"/>
              <a:t> a </a:t>
            </a:r>
            <a:r>
              <a:rPr lang="en-US" sz="2800" dirty="0" err="1" smtClean="0"/>
              <a:t>planilha</a:t>
            </a:r>
            <a:r>
              <a:rPr lang="en-US" sz="2800" dirty="0" smtClean="0"/>
              <a:t> de </a:t>
            </a:r>
            <a:r>
              <a:rPr lang="en-US" sz="2800" dirty="0" err="1" smtClean="0"/>
              <a:t>depreciação</a:t>
            </a:r>
            <a:r>
              <a:rPr lang="en-US" sz="2800" dirty="0" smtClean="0"/>
              <a:t> </a:t>
            </a:r>
            <a:r>
              <a:rPr lang="en-US" sz="2800" dirty="0" err="1" smtClean="0"/>
              <a:t>pelo</a:t>
            </a:r>
            <a:r>
              <a:rPr lang="en-US" sz="2800" dirty="0" smtClean="0"/>
              <a:t> </a:t>
            </a:r>
            <a:r>
              <a:rPr lang="en-US" sz="2800" dirty="0" err="1" smtClean="0"/>
              <a:t>Método</a:t>
            </a:r>
            <a:r>
              <a:rPr lang="en-US" sz="2800" dirty="0"/>
              <a:t> </a:t>
            </a:r>
            <a:r>
              <a:rPr lang="en-US" sz="2800" dirty="0" err="1" smtClean="0"/>
              <a:t>Exponencial</a:t>
            </a:r>
            <a:r>
              <a:rPr lang="en-US" sz="28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20565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 </a:t>
            </a:r>
            <a:r>
              <a:rPr lang="en-US" sz="2800" dirty="0" err="1" smtClean="0"/>
              <a:t>Exponencial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Método</a:t>
            </a:r>
            <a:r>
              <a:rPr lang="en-US" sz="2800" dirty="0" smtClean="0"/>
              <a:t> de Matheson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err="1" smtClean="0"/>
              <a:t>Cálculo</a:t>
            </a:r>
            <a:r>
              <a:rPr lang="en-US" sz="2800" dirty="0" smtClean="0"/>
              <a:t> da taxa de </a:t>
            </a:r>
            <a:r>
              <a:rPr lang="en-US" sz="2800" dirty="0" err="1" smtClean="0"/>
              <a:t>depreciação</a:t>
            </a:r>
            <a:r>
              <a:rPr lang="en-US" sz="2800" dirty="0" smtClean="0"/>
              <a:t>: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1475656" y="3212976"/>
                <a:ext cx="4104456" cy="603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t</m:t>
                      </m:r>
                      <m:r>
                        <a:rPr lang="en-US" sz="3200" b="0" i="0" smtClean="0">
                          <a:latin typeface="Cambria Math"/>
                        </a:rPr>
                        <m:t>=1−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𝑉𝑓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𝑉𝑖</m:t>
                              </m:r>
                            </m:e>
                          </m:d>
                        </m:e>
                        <m:sub/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1/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212976"/>
                <a:ext cx="4104456" cy="60324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1619672" y="4049894"/>
                <a:ext cx="6264696" cy="603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t</m:t>
                      </m:r>
                      <m:r>
                        <a:rPr lang="en-US" sz="3200" b="0" i="0" smtClean="0">
                          <a:latin typeface="Cambria Math"/>
                        </a:rPr>
                        <m:t>=1−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2.000,00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30.500,00</m:t>
                              </m:r>
                            </m:e>
                          </m:d>
                        </m:e>
                        <m:sub/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1/5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49894"/>
                <a:ext cx="6264696" cy="6032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1403648" y="4917291"/>
                <a:ext cx="4104456" cy="603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t</m:t>
                      </m:r>
                      <m:r>
                        <a:rPr lang="en-US" sz="3200" b="0" i="0" smtClean="0">
                          <a:latin typeface="Cambria Math"/>
                        </a:rPr>
                        <m:t>=0,420109450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917291"/>
                <a:ext cx="4104456" cy="6032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615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/>
              <a:t>Capítulo</a:t>
            </a:r>
            <a:r>
              <a:rPr lang="en-US" sz="2000" b="1" dirty="0"/>
              <a:t> </a:t>
            </a:r>
            <a:r>
              <a:rPr lang="en-US" sz="2000" b="1" dirty="0" smtClean="0"/>
              <a:t>1 – A </a:t>
            </a:r>
            <a:r>
              <a:rPr lang="en-US" sz="2000" b="1" dirty="0" err="1"/>
              <a:t>contabilidade</a:t>
            </a:r>
            <a:r>
              <a:rPr lang="en-US" sz="2000" b="1" dirty="0"/>
              <a:t> de </a:t>
            </a:r>
            <a:r>
              <a:rPr lang="en-US" sz="2000" b="1" dirty="0" err="1"/>
              <a:t>custos</a:t>
            </a:r>
            <a:r>
              <a:rPr lang="en-US" sz="2000" b="1" dirty="0"/>
              <a:t>, a </a:t>
            </a:r>
            <a:r>
              <a:rPr lang="en-US" sz="2000" b="1" dirty="0" err="1"/>
              <a:t>contabilidade</a:t>
            </a:r>
            <a:r>
              <a:rPr lang="en-US" sz="2000" b="1" dirty="0"/>
              <a:t> </a:t>
            </a:r>
            <a:r>
              <a:rPr lang="en-US" sz="2000" b="1" dirty="0" err="1"/>
              <a:t>financeira</a:t>
            </a:r>
            <a:r>
              <a:rPr lang="en-US" sz="2000" b="1" dirty="0"/>
              <a:t> </a:t>
            </a:r>
            <a:r>
              <a:rPr lang="en-US" sz="2000" b="1" dirty="0" smtClean="0"/>
              <a:t>…</a:t>
            </a:r>
            <a:endParaRPr lang="pt-BR" sz="2000" b="1" dirty="0"/>
          </a:p>
        </p:txBody>
      </p:sp>
    </p:spTree>
    <p:extLst>
      <p:ext uri="{BB962C8B-B14F-4D97-AF65-F5344CB8AC3E}">
        <p14:creationId xmlns="" xmlns:p14="http://schemas.microsoft.com/office/powerpoint/2010/main" val="6519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 </a:t>
            </a:r>
            <a:r>
              <a:rPr lang="en-US" sz="2800" dirty="0" err="1" smtClean="0"/>
              <a:t>Exponencial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Método</a:t>
            </a:r>
            <a:r>
              <a:rPr lang="en-US" sz="2800" dirty="0" smtClean="0"/>
              <a:t> de Matheson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4750082"/>
              </p:ext>
            </p:extLst>
          </p:nvPr>
        </p:nvGraphicFramePr>
        <p:xfrm>
          <a:off x="611560" y="2348879"/>
          <a:ext cx="8280920" cy="401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2016224"/>
                <a:gridCol w="1944216"/>
                <a:gridCol w="1656184"/>
                <a:gridCol w="1656184"/>
              </a:tblGrid>
              <a:tr h="79208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Período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Depreciação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anual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Depreciação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acumulada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Valor </a:t>
                      </a:r>
                      <a:r>
                        <a:rPr lang="en-US" dirty="0" err="1" smtClean="0"/>
                        <a:t>atual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Saldo</a:t>
                      </a:r>
                      <a:r>
                        <a:rPr lang="en-US" dirty="0" smtClean="0"/>
                        <a:t> a </a:t>
                      </a:r>
                      <a:r>
                        <a:rPr lang="en-US" dirty="0" err="1" smtClean="0"/>
                        <a:t>depreciar</a:t>
                      </a:r>
                      <a:endParaRPr lang="en-US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30.500,00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30.500,00</a:t>
                      </a:r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12.813,34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12.813,34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17.686,66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17.686,66</a:t>
                      </a:r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7.430,33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20.243,37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10.256,63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10.256,63</a:t>
                      </a:r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mtClean="0"/>
                        <a:t>4.308,91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24.552,28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5.947,72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5.947,72</a:t>
                      </a:r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2.498,69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27.050,97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3.449,03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3.449,03</a:t>
                      </a:r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1.448,97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28.499,94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599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 </a:t>
            </a:r>
            <a:r>
              <a:rPr lang="en-US" sz="2800" dirty="0" err="1" smtClean="0"/>
              <a:t>Exponencial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Método</a:t>
            </a:r>
            <a:r>
              <a:rPr lang="en-US" sz="2800" dirty="0" smtClean="0"/>
              <a:t> de Matheson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76612502"/>
              </p:ext>
            </p:extLst>
          </p:nvPr>
        </p:nvGraphicFramePr>
        <p:xfrm>
          <a:off x="683568" y="2057400"/>
          <a:ext cx="7272808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7468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Depreciação e </a:t>
            </a:r>
            <a:r>
              <a:rPr lang="en-US" sz="2800" dirty="0" err="1" smtClean="0"/>
              <a:t>métodos</a:t>
            </a:r>
            <a:r>
              <a:rPr lang="en-US" sz="2800" dirty="0" smtClean="0"/>
              <a:t> de </a:t>
            </a:r>
            <a:r>
              <a:rPr lang="en-US" sz="2800" dirty="0" err="1" smtClean="0"/>
              <a:t>cálculo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4. </a:t>
            </a:r>
            <a:r>
              <a:rPr lang="en-US" sz="2800" dirty="0" err="1" smtClean="0"/>
              <a:t>Método</a:t>
            </a:r>
            <a:r>
              <a:rPr lang="en-US" sz="2800" dirty="0" smtClean="0"/>
              <a:t> da </a:t>
            </a:r>
            <a:r>
              <a:rPr lang="en-US" sz="2800" dirty="0" err="1" smtClean="0"/>
              <a:t>Amortização</a:t>
            </a:r>
            <a:endParaRPr lang="en-US" sz="28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As </a:t>
            </a:r>
            <a:r>
              <a:rPr lang="en-US" sz="2800" dirty="0" err="1" smtClean="0"/>
              <a:t>anuidades</a:t>
            </a:r>
            <a:r>
              <a:rPr lang="en-US" sz="2800" dirty="0" smtClean="0"/>
              <a:t> da </a:t>
            </a:r>
            <a:r>
              <a:rPr lang="en-US" sz="2800" dirty="0" err="1" smtClean="0"/>
              <a:t>amortização</a:t>
            </a:r>
            <a:r>
              <a:rPr lang="en-US" sz="2800" dirty="0" smtClean="0"/>
              <a:t> </a:t>
            </a:r>
            <a:r>
              <a:rPr lang="en-US" sz="2800" dirty="0" err="1" smtClean="0"/>
              <a:t>devem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aplicadas</a:t>
            </a:r>
            <a:r>
              <a:rPr lang="en-US" sz="2800" dirty="0" smtClean="0"/>
              <a:t> de </a:t>
            </a:r>
            <a:r>
              <a:rPr lang="en-US" sz="2800" dirty="0" err="1" smtClean="0"/>
              <a:t>modo</a:t>
            </a:r>
            <a:r>
              <a:rPr lang="en-US" sz="2800" dirty="0" smtClean="0"/>
              <a:t> a </a:t>
            </a:r>
            <a:r>
              <a:rPr lang="en-US" sz="2800" dirty="0" err="1" smtClean="0"/>
              <a:t>acumular</a:t>
            </a:r>
            <a:r>
              <a:rPr lang="en-US" sz="2800" dirty="0" smtClean="0"/>
              <a:t>, </a:t>
            </a:r>
            <a:r>
              <a:rPr lang="en-US" sz="2800" dirty="0" err="1" smtClean="0"/>
              <a:t>ao</a:t>
            </a:r>
            <a:r>
              <a:rPr lang="en-US" sz="2800" dirty="0" smtClean="0"/>
              <a:t> </a:t>
            </a:r>
            <a:r>
              <a:rPr lang="en-US" sz="2800" dirty="0" err="1" smtClean="0"/>
              <a:t>fim</a:t>
            </a:r>
            <a:r>
              <a:rPr lang="en-US" sz="2800" dirty="0" smtClean="0"/>
              <a:t> do </a:t>
            </a:r>
            <a:r>
              <a:rPr lang="en-US" sz="2800" dirty="0" err="1" smtClean="0"/>
              <a:t>período</a:t>
            </a:r>
            <a:r>
              <a:rPr lang="en-US" sz="2800" dirty="0" smtClean="0"/>
              <a:t> de </a:t>
            </a:r>
            <a:r>
              <a:rPr lang="en-US" sz="2800" dirty="0" err="1" smtClean="0"/>
              <a:t>amortização</a:t>
            </a:r>
            <a:r>
              <a:rPr lang="en-US" sz="2800" dirty="0" smtClean="0"/>
              <a:t>, a soma </a:t>
            </a:r>
            <a:r>
              <a:rPr lang="en-US" sz="2800" dirty="0" err="1" smtClean="0"/>
              <a:t>correspondente</a:t>
            </a:r>
            <a:r>
              <a:rPr lang="en-US" sz="2800" dirty="0" smtClean="0"/>
              <a:t> à </a:t>
            </a:r>
            <a:r>
              <a:rPr lang="en-US" sz="2800" dirty="0" err="1" smtClean="0"/>
              <a:t>perda</a:t>
            </a:r>
            <a:r>
              <a:rPr lang="en-US" sz="2800" dirty="0" smtClean="0"/>
              <a:t> do valor do </a:t>
            </a:r>
            <a:r>
              <a:rPr lang="en-US" sz="2800" dirty="0" err="1" smtClean="0"/>
              <a:t>bem</a:t>
            </a:r>
            <a:r>
              <a:rPr lang="en-US" sz="2800" dirty="0" smtClean="0"/>
              <a:t> de capital.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36499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Depreciação e </a:t>
            </a:r>
            <a:r>
              <a:rPr lang="en-US" sz="2800" dirty="0" err="1" smtClean="0"/>
              <a:t>métodos</a:t>
            </a:r>
            <a:r>
              <a:rPr lang="en-US" sz="2800" dirty="0" smtClean="0"/>
              <a:t> de </a:t>
            </a:r>
            <a:r>
              <a:rPr lang="en-US" sz="2800" dirty="0" err="1" smtClean="0"/>
              <a:t>cálculo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4. </a:t>
            </a:r>
            <a:r>
              <a:rPr lang="en-US" sz="2800" dirty="0" err="1" smtClean="0"/>
              <a:t>Método</a:t>
            </a:r>
            <a:r>
              <a:rPr lang="en-US" sz="2800" dirty="0" smtClean="0"/>
              <a:t> da </a:t>
            </a:r>
            <a:r>
              <a:rPr lang="en-US" sz="2800" dirty="0" err="1" smtClean="0"/>
              <a:t>Amortização</a:t>
            </a: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err="1" smtClean="0"/>
              <a:t>Onde</a:t>
            </a:r>
            <a:r>
              <a:rPr lang="en-US" sz="2800" dirty="0" smtClean="0"/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Da = </a:t>
            </a:r>
            <a:r>
              <a:rPr lang="en-US" sz="2800" dirty="0" err="1" smtClean="0"/>
              <a:t>Depreciação</a:t>
            </a:r>
            <a:r>
              <a:rPr lang="en-US" sz="2800" dirty="0" smtClean="0"/>
              <a:t> </a:t>
            </a:r>
            <a:r>
              <a:rPr lang="en-US" sz="2800" dirty="0" err="1" smtClean="0"/>
              <a:t>anual</a:t>
            </a:r>
            <a:r>
              <a:rPr lang="en-US" sz="2800" dirty="0" smtClean="0"/>
              <a:t> (R$)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Vi = Valor </a:t>
            </a:r>
            <a:r>
              <a:rPr lang="en-US" sz="2800" dirty="0" err="1" smtClean="0"/>
              <a:t>inicial</a:t>
            </a:r>
            <a:r>
              <a:rPr lang="en-US" sz="2800" dirty="0" smtClean="0"/>
              <a:t> (R$)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err="1" smtClean="0"/>
              <a:t>Vf</a:t>
            </a:r>
            <a:r>
              <a:rPr lang="en-US" sz="2800" dirty="0" smtClean="0"/>
              <a:t> = Valor final (R$)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n</a:t>
            </a:r>
            <a:r>
              <a:rPr lang="en-US" sz="2800" dirty="0" smtClean="0"/>
              <a:t> = Vida </a:t>
            </a:r>
            <a:r>
              <a:rPr lang="en-US" sz="2800" dirty="0" err="1" smtClean="0"/>
              <a:t>útil</a:t>
            </a:r>
            <a:r>
              <a:rPr lang="en-US" sz="2800" dirty="0" smtClean="0"/>
              <a:t> (</a:t>
            </a:r>
            <a:r>
              <a:rPr lang="en-US" sz="2800" dirty="0" err="1" smtClean="0"/>
              <a:t>anos</a:t>
            </a:r>
            <a:r>
              <a:rPr lang="en-US" sz="2800" dirty="0" smtClean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r</a:t>
            </a:r>
            <a:r>
              <a:rPr lang="en-US" sz="2800" dirty="0" smtClean="0"/>
              <a:t> = Taxa de </a:t>
            </a:r>
            <a:r>
              <a:rPr lang="en-US" sz="2800" dirty="0" err="1" smtClean="0"/>
              <a:t>juros</a:t>
            </a: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1259632" y="2780928"/>
                <a:ext cx="6552728" cy="1127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𝐷𝑎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𝑉𝑖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 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𝑉𝑓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.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(1+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(1+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780928"/>
                <a:ext cx="6552728" cy="11277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222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4. </a:t>
            </a:r>
            <a:r>
              <a:rPr lang="en-US" sz="2800" dirty="0" err="1" smtClean="0"/>
              <a:t>Método</a:t>
            </a:r>
            <a:r>
              <a:rPr lang="en-US" sz="2800" dirty="0" smtClean="0"/>
              <a:t> da </a:t>
            </a:r>
            <a:r>
              <a:rPr lang="en-US" sz="2800" dirty="0" err="1" smtClean="0"/>
              <a:t>Amortização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err="1" smtClean="0"/>
              <a:t>Exemplo</a:t>
            </a:r>
            <a:r>
              <a:rPr lang="en-US" sz="2800" dirty="0" smtClean="0"/>
              <a:t>:</a:t>
            </a:r>
          </a:p>
          <a:p>
            <a:pPr marL="0" indent="0" algn="just">
              <a:buNone/>
            </a:pPr>
            <a:r>
              <a:rPr lang="en-US" sz="2800" dirty="0" smtClean="0"/>
              <a:t>Um </a:t>
            </a:r>
            <a:r>
              <a:rPr lang="en-US" sz="2800" dirty="0" err="1" smtClean="0"/>
              <a:t>equipamento</a:t>
            </a:r>
            <a:r>
              <a:rPr lang="en-US" sz="2800" dirty="0" smtClean="0"/>
              <a:t> </a:t>
            </a:r>
            <a:r>
              <a:rPr lang="en-US" sz="2800" dirty="0" err="1" smtClean="0"/>
              <a:t>foi</a:t>
            </a:r>
            <a:r>
              <a:rPr lang="en-US" sz="2800" dirty="0" smtClean="0"/>
              <a:t> </a:t>
            </a:r>
            <a:r>
              <a:rPr lang="en-US" sz="2800" dirty="0" err="1" smtClean="0"/>
              <a:t>adquirido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empresa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R$ 30.500,00. </a:t>
            </a:r>
            <a:r>
              <a:rPr lang="en-US" sz="2800" dirty="0" err="1" smtClean="0"/>
              <a:t>Sua</a:t>
            </a:r>
            <a:r>
              <a:rPr lang="en-US" sz="2800" dirty="0" smtClean="0"/>
              <a:t> </a:t>
            </a:r>
            <a:r>
              <a:rPr lang="en-US" sz="2800" dirty="0" err="1" smtClean="0"/>
              <a:t>vida</a:t>
            </a:r>
            <a:r>
              <a:rPr lang="en-US" sz="2800" dirty="0" smtClean="0"/>
              <a:t> </a:t>
            </a:r>
            <a:r>
              <a:rPr lang="en-US" sz="2800" dirty="0" err="1" smtClean="0"/>
              <a:t>útil</a:t>
            </a:r>
            <a:r>
              <a:rPr lang="en-US" sz="2800" dirty="0" smtClean="0"/>
              <a:t> é de 5 </a:t>
            </a:r>
            <a:r>
              <a:rPr lang="en-US" sz="2800" dirty="0" err="1" smtClean="0"/>
              <a:t>anos</a:t>
            </a:r>
            <a:r>
              <a:rPr lang="en-US" sz="2800" dirty="0" smtClean="0"/>
              <a:t> e o valor residual é de R$ 2.000,00.</a:t>
            </a:r>
          </a:p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dirty="0" smtClean="0"/>
              <a:t>De posse </a:t>
            </a:r>
            <a:r>
              <a:rPr lang="en-US" sz="2800" dirty="0" err="1" smtClean="0"/>
              <a:t>desses</a:t>
            </a:r>
            <a:r>
              <a:rPr lang="en-US" sz="2800" dirty="0" smtClean="0"/>
              <a:t> dados, </a:t>
            </a:r>
            <a:r>
              <a:rPr lang="en-US" sz="2800" dirty="0" err="1" smtClean="0"/>
              <a:t>apresente</a:t>
            </a:r>
            <a:r>
              <a:rPr lang="en-US" sz="2800" dirty="0" smtClean="0"/>
              <a:t> a </a:t>
            </a:r>
            <a:r>
              <a:rPr lang="en-US" sz="2800" dirty="0" err="1" smtClean="0"/>
              <a:t>planilha</a:t>
            </a:r>
            <a:r>
              <a:rPr lang="en-US" sz="2800" dirty="0" smtClean="0"/>
              <a:t> de </a:t>
            </a:r>
            <a:r>
              <a:rPr lang="en-US" sz="2800" dirty="0" err="1" smtClean="0"/>
              <a:t>depreciação</a:t>
            </a:r>
            <a:r>
              <a:rPr lang="en-US" sz="2800" dirty="0" smtClean="0"/>
              <a:t> </a:t>
            </a:r>
            <a:r>
              <a:rPr lang="en-US" sz="2800" dirty="0" err="1" smtClean="0"/>
              <a:t>pelo</a:t>
            </a:r>
            <a:r>
              <a:rPr lang="en-US" sz="2800" dirty="0" smtClean="0"/>
              <a:t> </a:t>
            </a:r>
            <a:r>
              <a:rPr lang="en-US" sz="2800" dirty="0" err="1" smtClean="0"/>
              <a:t>Método</a:t>
            </a:r>
            <a:r>
              <a:rPr lang="en-US" sz="2800" dirty="0"/>
              <a:t> </a:t>
            </a:r>
            <a:r>
              <a:rPr lang="en-US" sz="2800" dirty="0" smtClean="0"/>
              <a:t>da </a:t>
            </a:r>
            <a:r>
              <a:rPr lang="en-US" sz="2800" dirty="0" err="1" smtClean="0"/>
              <a:t>Amortização</a:t>
            </a:r>
            <a:r>
              <a:rPr lang="en-US" sz="2800" dirty="0" smtClean="0"/>
              <a:t>, </a:t>
            </a:r>
            <a:r>
              <a:rPr lang="en-US" sz="2800" dirty="0" err="1" smtClean="0"/>
              <a:t>considerando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taxa de </a:t>
            </a:r>
            <a:r>
              <a:rPr lang="en-US" sz="2800" dirty="0" err="1" smtClean="0"/>
              <a:t>juros</a:t>
            </a:r>
            <a:r>
              <a:rPr lang="en-US" sz="2800" dirty="0" smtClean="0"/>
              <a:t> real de 12% </a:t>
            </a:r>
            <a:r>
              <a:rPr lang="en-US" sz="2800" dirty="0" err="1" smtClean="0"/>
              <a:t>aa</a:t>
            </a:r>
            <a:r>
              <a:rPr lang="en-US" sz="28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190847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4. </a:t>
            </a:r>
            <a:r>
              <a:rPr lang="en-US" sz="2800" dirty="0" err="1" smtClean="0"/>
              <a:t>Método</a:t>
            </a:r>
            <a:r>
              <a:rPr lang="en-US" sz="2800" dirty="0" smtClean="0"/>
              <a:t> da </a:t>
            </a:r>
            <a:r>
              <a:rPr lang="en-US" sz="2800" dirty="0" err="1" smtClean="0"/>
              <a:t>Amortização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4381731"/>
              </p:ext>
            </p:extLst>
          </p:nvPr>
        </p:nvGraphicFramePr>
        <p:xfrm>
          <a:off x="611560" y="2348879"/>
          <a:ext cx="8280920" cy="401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2016224"/>
                <a:gridCol w="1944216"/>
                <a:gridCol w="1656184"/>
                <a:gridCol w="1656184"/>
              </a:tblGrid>
              <a:tr h="79208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Período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Depreciação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anual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Depreciação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acumulada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Valor </a:t>
                      </a:r>
                      <a:r>
                        <a:rPr lang="en-US" dirty="0" err="1" smtClean="0"/>
                        <a:t>atual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Saldo</a:t>
                      </a:r>
                      <a:r>
                        <a:rPr lang="en-US" dirty="0" smtClean="0"/>
                        <a:t> a </a:t>
                      </a:r>
                      <a:r>
                        <a:rPr lang="en-US" dirty="0" err="1" smtClean="0"/>
                        <a:t>depreciar</a:t>
                      </a:r>
                      <a:endParaRPr lang="en-US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30.500,00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30.500,00</a:t>
                      </a:r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7.059,59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7.059,59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23.440,91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23.440,91</a:t>
                      </a:r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6.302,76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13.361,85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17.138,15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17.138,15</a:t>
                      </a:r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5.627,46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18.989,31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11.510,69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11.510,69</a:t>
                      </a:r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5.024,52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24.013,83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6.486,17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6.486,17</a:t>
                      </a:r>
                      <a:endParaRPr lang="pt-BR" dirty="0"/>
                    </a:p>
                  </a:txBody>
                  <a:tcPr/>
                </a:tc>
              </a:tr>
              <a:tr h="5171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4.486,18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28.500,00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2.000,00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653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4. </a:t>
            </a:r>
            <a:r>
              <a:rPr lang="en-US" sz="2800" dirty="0" err="1" smtClean="0"/>
              <a:t>Método</a:t>
            </a:r>
            <a:r>
              <a:rPr lang="en-US" sz="2800" dirty="0" smtClean="0"/>
              <a:t> da </a:t>
            </a:r>
            <a:r>
              <a:rPr lang="en-US" sz="2800" dirty="0" err="1" smtClean="0"/>
              <a:t>Amortização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34188968"/>
              </p:ext>
            </p:extLst>
          </p:nvPr>
        </p:nvGraphicFramePr>
        <p:xfrm>
          <a:off x="755576" y="2276872"/>
          <a:ext cx="748883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852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Depreciação e </a:t>
            </a:r>
            <a:r>
              <a:rPr lang="en-US" sz="2800" dirty="0" err="1" smtClean="0"/>
              <a:t>métodos</a:t>
            </a:r>
            <a:r>
              <a:rPr lang="en-US" sz="2800" dirty="0" smtClean="0"/>
              <a:t> de </a:t>
            </a:r>
            <a:r>
              <a:rPr lang="en-US" sz="2800" dirty="0" err="1" smtClean="0"/>
              <a:t>cálculo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5</a:t>
            </a:r>
            <a:r>
              <a:rPr lang="en-US" sz="2800" dirty="0" smtClean="0"/>
              <a:t>. </a:t>
            </a:r>
            <a:r>
              <a:rPr lang="en-US" sz="2800" dirty="0" err="1" smtClean="0"/>
              <a:t>Método</a:t>
            </a:r>
            <a:r>
              <a:rPr lang="en-US" sz="2800" dirty="0" smtClean="0"/>
              <a:t> do Valor de Mercado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err="1" smtClean="0"/>
              <a:t>Consiste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avaliar</a:t>
            </a:r>
            <a:r>
              <a:rPr lang="en-US" sz="2800" dirty="0" smtClean="0"/>
              <a:t> o </a:t>
            </a:r>
            <a:r>
              <a:rPr lang="en-US" sz="2800" dirty="0" err="1" smtClean="0"/>
              <a:t>bem</a:t>
            </a:r>
            <a:r>
              <a:rPr lang="en-US" sz="2800" dirty="0" smtClean="0"/>
              <a:t> a </a:t>
            </a:r>
            <a:r>
              <a:rPr lang="en-US" sz="2800" dirty="0" err="1" smtClean="0"/>
              <a:t>cada</a:t>
            </a:r>
            <a:r>
              <a:rPr lang="en-US" sz="2800" dirty="0" smtClean="0"/>
              <a:t> </a:t>
            </a:r>
            <a:r>
              <a:rPr lang="en-US" sz="2800" dirty="0" err="1" smtClean="0"/>
              <a:t>ano</a:t>
            </a:r>
            <a:r>
              <a:rPr lang="en-US" sz="2800" dirty="0" smtClean="0"/>
              <a:t>, </a:t>
            </a:r>
            <a:r>
              <a:rPr lang="en-US" sz="2800" dirty="0" err="1" smtClean="0"/>
              <a:t>independente</a:t>
            </a:r>
            <a:r>
              <a:rPr lang="en-US" sz="2800" dirty="0" smtClean="0"/>
              <a:t> do </a:t>
            </a:r>
            <a:r>
              <a:rPr lang="en-US" sz="2800" dirty="0" err="1" smtClean="0"/>
              <a:t>seu</a:t>
            </a:r>
            <a:r>
              <a:rPr lang="en-US" sz="2800" dirty="0" smtClean="0"/>
              <a:t> </a:t>
            </a:r>
            <a:r>
              <a:rPr lang="en-US" sz="2800" dirty="0" err="1" smtClean="0"/>
              <a:t>custo</a:t>
            </a:r>
            <a:r>
              <a:rPr lang="en-US" sz="2800" dirty="0" smtClean="0"/>
              <a:t> </a:t>
            </a:r>
            <a:r>
              <a:rPr lang="en-US" sz="2800" dirty="0" err="1" smtClean="0"/>
              <a:t>inicial</a:t>
            </a:r>
            <a:r>
              <a:rPr lang="en-US" sz="2800" dirty="0" smtClean="0"/>
              <a:t>, </a:t>
            </a:r>
            <a:r>
              <a:rPr lang="en-US" sz="2800" dirty="0" err="1" smtClean="0"/>
              <a:t>baseando</a:t>
            </a:r>
            <a:r>
              <a:rPr lang="en-US" sz="2800" dirty="0" smtClean="0"/>
              <a:t>-se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valores</a:t>
            </a:r>
            <a:r>
              <a:rPr lang="en-US" sz="2800" dirty="0" smtClean="0"/>
              <a:t> de </a:t>
            </a:r>
            <a:r>
              <a:rPr lang="en-US" sz="2800" dirty="0" err="1" smtClean="0"/>
              <a:t>revenda</a:t>
            </a:r>
            <a:r>
              <a:rPr lang="en-US" sz="2800" dirty="0" smtClean="0"/>
              <a:t>. A </a:t>
            </a:r>
            <a:r>
              <a:rPr lang="en-US" sz="2800" dirty="0" err="1" smtClean="0"/>
              <a:t>depreciação</a:t>
            </a:r>
            <a:r>
              <a:rPr lang="en-US" sz="2800" dirty="0" smtClean="0"/>
              <a:t> é dada </a:t>
            </a:r>
            <a:r>
              <a:rPr lang="en-US" sz="2800" dirty="0" err="1" smtClean="0"/>
              <a:t>pela</a:t>
            </a:r>
            <a:r>
              <a:rPr lang="en-US" sz="2800" dirty="0" smtClean="0"/>
              <a:t> </a:t>
            </a:r>
            <a:r>
              <a:rPr lang="en-US" sz="2800" dirty="0" err="1" smtClean="0"/>
              <a:t>diferença</a:t>
            </a:r>
            <a:r>
              <a:rPr lang="en-US" sz="2800" dirty="0" smtClean="0"/>
              <a:t> entre </a:t>
            </a:r>
            <a:r>
              <a:rPr lang="en-US" sz="2800" dirty="0" err="1" smtClean="0"/>
              <a:t>dois</a:t>
            </a:r>
            <a:r>
              <a:rPr lang="en-US" sz="2800" dirty="0" smtClean="0"/>
              <a:t> </a:t>
            </a:r>
            <a:r>
              <a:rPr lang="en-US" sz="2800" dirty="0" err="1" smtClean="0"/>
              <a:t>valores</a:t>
            </a:r>
            <a:r>
              <a:rPr lang="en-US" sz="2800" dirty="0" smtClean="0"/>
              <a:t> </a:t>
            </a:r>
            <a:r>
              <a:rPr lang="en-US" sz="2800" dirty="0" err="1" smtClean="0"/>
              <a:t>consecutivos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err="1" smtClean="0"/>
              <a:t>Possui</a:t>
            </a:r>
            <a:r>
              <a:rPr lang="en-US" sz="2800" dirty="0" smtClean="0"/>
              <a:t> a </a:t>
            </a:r>
            <a:r>
              <a:rPr lang="en-US" sz="2800" dirty="0" err="1" smtClean="0"/>
              <a:t>desvantagem</a:t>
            </a:r>
            <a:r>
              <a:rPr lang="en-US" sz="2800" dirty="0" smtClean="0"/>
              <a:t> de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afetado</a:t>
            </a:r>
            <a:r>
              <a:rPr lang="en-US" sz="2800" dirty="0" smtClean="0"/>
              <a:t> </a:t>
            </a:r>
            <a:r>
              <a:rPr lang="en-US" sz="2800" dirty="0" err="1" smtClean="0"/>
              <a:t>pelo</a:t>
            </a:r>
            <a:r>
              <a:rPr lang="en-US" sz="2800" dirty="0" smtClean="0"/>
              <a:t> </a:t>
            </a:r>
            <a:r>
              <a:rPr lang="en-US" sz="2800" dirty="0" err="1" smtClean="0"/>
              <a:t>mercado</a:t>
            </a:r>
            <a:r>
              <a:rPr lang="en-US" sz="2800" dirty="0" smtClean="0"/>
              <a:t> </a:t>
            </a:r>
            <a:r>
              <a:rPr lang="en-US" sz="2800" dirty="0" err="1" smtClean="0"/>
              <a:t>secundário</a:t>
            </a:r>
            <a:r>
              <a:rPr lang="en-US" sz="2800" dirty="0" smtClean="0"/>
              <a:t> de bens </a:t>
            </a:r>
            <a:r>
              <a:rPr lang="en-US" sz="2800" dirty="0" err="1" smtClean="0"/>
              <a:t>depreciáveis</a:t>
            </a:r>
            <a:r>
              <a:rPr lang="en-US" sz="2800" dirty="0" smtClean="0"/>
              <a:t>,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região</a:t>
            </a:r>
            <a:r>
              <a:rPr lang="en-US" sz="2800" dirty="0" smtClean="0"/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41051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 smtClean="0"/>
              <a:t>Comparação</a:t>
            </a:r>
            <a:r>
              <a:rPr lang="en-US" sz="2800" dirty="0" smtClean="0"/>
              <a:t> entre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métodos</a:t>
            </a:r>
            <a:r>
              <a:rPr lang="en-US" sz="2800" dirty="0" smtClean="0"/>
              <a:t> de </a:t>
            </a:r>
            <a:r>
              <a:rPr lang="en-US" sz="2800" dirty="0" err="1" smtClean="0"/>
              <a:t>depreciação</a:t>
            </a:r>
            <a:r>
              <a:rPr lang="en-US" sz="2800" dirty="0" smtClean="0"/>
              <a:t>, </a:t>
            </a:r>
            <a:r>
              <a:rPr lang="en-US" sz="2800" dirty="0" err="1" smtClean="0"/>
              <a:t>quanto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valor da </a:t>
            </a:r>
            <a:r>
              <a:rPr lang="en-US" sz="2800" dirty="0" err="1" smtClean="0"/>
              <a:t>depreciação</a:t>
            </a:r>
            <a:r>
              <a:rPr lang="en-US" sz="2800" dirty="0" smtClean="0"/>
              <a:t> </a:t>
            </a:r>
            <a:r>
              <a:rPr lang="en-US" sz="2800" dirty="0" err="1" smtClean="0"/>
              <a:t>anual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18392018"/>
              </p:ext>
            </p:extLst>
          </p:nvPr>
        </p:nvGraphicFramePr>
        <p:xfrm>
          <a:off x="827584" y="2057400"/>
          <a:ext cx="7920880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6952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 smtClean="0"/>
              <a:t>Comparação</a:t>
            </a:r>
            <a:r>
              <a:rPr lang="en-US" sz="2800" dirty="0" smtClean="0"/>
              <a:t> entre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métodos</a:t>
            </a:r>
            <a:r>
              <a:rPr lang="en-US" sz="2800" dirty="0" smtClean="0"/>
              <a:t> de </a:t>
            </a:r>
            <a:r>
              <a:rPr lang="en-US" sz="2800" dirty="0" err="1" smtClean="0"/>
              <a:t>depreciação</a:t>
            </a:r>
            <a:r>
              <a:rPr lang="en-US" sz="2800" dirty="0" smtClean="0"/>
              <a:t>, </a:t>
            </a:r>
            <a:r>
              <a:rPr lang="en-US" sz="2800" dirty="0" err="1" smtClean="0"/>
              <a:t>quanto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valor </a:t>
            </a:r>
            <a:r>
              <a:rPr lang="en-US" sz="2800" dirty="0" err="1" smtClean="0"/>
              <a:t>atual</a:t>
            </a:r>
            <a:r>
              <a:rPr lang="en-US" sz="2800" dirty="0" smtClean="0"/>
              <a:t> do </a:t>
            </a:r>
            <a:r>
              <a:rPr lang="en-US" sz="2800" dirty="0" err="1" smtClean="0"/>
              <a:t>ativo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Depreciação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ativos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permanentes</a:t>
            </a:r>
            <a:endParaRPr lang="pt-BR" sz="20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81611329"/>
              </p:ext>
            </p:extLst>
          </p:nvPr>
        </p:nvGraphicFramePr>
        <p:xfrm>
          <a:off x="683568" y="2057400"/>
          <a:ext cx="7776864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8195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2.1. </a:t>
            </a:r>
            <a:r>
              <a:rPr lang="en-US" sz="2800" dirty="0" err="1" smtClean="0"/>
              <a:t>Terminologias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Custos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Industriais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“</a:t>
            </a:r>
            <a:r>
              <a:rPr lang="en-US" sz="2400" dirty="0" err="1" smtClean="0"/>
              <a:t>Despesas</a:t>
            </a:r>
            <a:r>
              <a:rPr lang="en-US" sz="2400" dirty="0" smtClean="0"/>
              <a:t>” </a:t>
            </a:r>
            <a:r>
              <a:rPr lang="en-US" sz="2400" dirty="0" err="1" smtClean="0"/>
              <a:t>ou</a:t>
            </a:r>
            <a:r>
              <a:rPr lang="en-US" sz="2400" dirty="0" smtClean="0"/>
              <a:t> “</a:t>
            </a:r>
            <a:r>
              <a:rPr lang="en-US" sz="2400" dirty="0" err="1" smtClean="0"/>
              <a:t>Custos</a:t>
            </a:r>
            <a:r>
              <a:rPr lang="en-US" sz="2400" dirty="0" smtClean="0"/>
              <a:t> com </a:t>
            </a:r>
            <a:r>
              <a:rPr lang="en-US" sz="2400" dirty="0" err="1" smtClean="0"/>
              <a:t>Matérias-primas</a:t>
            </a:r>
            <a:r>
              <a:rPr lang="en-US" sz="2400" dirty="0" smtClean="0"/>
              <a:t>”?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“</a:t>
            </a:r>
            <a:r>
              <a:rPr lang="en-US" sz="2400" dirty="0" err="1" smtClean="0"/>
              <a:t>Gastos</a:t>
            </a:r>
            <a:r>
              <a:rPr lang="en-US" sz="2400" dirty="0" smtClean="0"/>
              <a:t>” </a:t>
            </a:r>
            <a:r>
              <a:rPr lang="en-US" sz="2400" dirty="0" err="1" smtClean="0"/>
              <a:t>ou</a:t>
            </a:r>
            <a:r>
              <a:rPr lang="en-US" sz="2400" dirty="0" smtClean="0"/>
              <a:t> “</a:t>
            </a:r>
            <a:r>
              <a:rPr lang="en-US" sz="2400" dirty="0" err="1" smtClean="0"/>
              <a:t>Despesas</a:t>
            </a:r>
            <a:r>
              <a:rPr lang="en-US" sz="2400" dirty="0" smtClean="0"/>
              <a:t> de </a:t>
            </a:r>
            <a:r>
              <a:rPr lang="en-US" sz="2400" dirty="0" err="1" smtClean="0"/>
              <a:t>Fabricação</a:t>
            </a:r>
            <a:r>
              <a:rPr lang="en-US" sz="2400" dirty="0" smtClean="0"/>
              <a:t>”?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“</a:t>
            </a:r>
            <a:r>
              <a:rPr lang="en-US" sz="2400" dirty="0" err="1" smtClean="0"/>
              <a:t>Gastos</a:t>
            </a:r>
            <a:r>
              <a:rPr lang="en-US" sz="2400" dirty="0" smtClean="0"/>
              <a:t>” </a:t>
            </a:r>
            <a:r>
              <a:rPr lang="en-US" sz="2400" dirty="0" err="1" smtClean="0"/>
              <a:t>ou</a:t>
            </a:r>
            <a:r>
              <a:rPr lang="en-US" sz="2400" dirty="0" smtClean="0"/>
              <a:t> “</a:t>
            </a:r>
            <a:r>
              <a:rPr lang="en-US" sz="2400" dirty="0" err="1" smtClean="0"/>
              <a:t>Custos</a:t>
            </a:r>
            <a:r>
              <a:rPr lang="en-US" sz="2400" dirty="0" smtClean="0"/>
              <a:t> de </a:t>
            </a:r>
            <a:r>
              <a:rPr lang="en-US" sz="2400" dirty="0" err="1"/>
              <a:t>M</a:t>
            </a:r>
            <a:r>
              <a:rPr lang="en-US" sz="2400" dirty="0" err="1" smtClean="0"/>
              <a:t>ateriais</a:t>
            </a:r>
            <a:r>
              <a:rPr lang="en-US" sz="2400" dirty="0" smtClean="0"/>
              <a:t> </a:t>
            </a:r>
            <a:r>
              <a:rPr lang="en-US" sz="2400" dirty="0" err="1" smtClean="0"/>
              <a:t>Diretos</a:t>
            </a:r>
            <a:r>
              <a:rPr lang="en-US" sz="2400" dirty="0" smtClean="0"/>
              <a:t>”?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“</a:t>
            </a:r>
            <a:r>
              <a:rPr lang="en-US" sz="2400" dirty="0" err="1" smtClean="0"/>
              <a:t>Despesas</a:t>
            </a:r>
            <a:r>
              <a:rPr lang="en-US" sz="2400" dirty="0" smtClean="0"/>
              <a:t>” </a:t>
            </a:r>
            <a:r>
              <a:rPr lang="en-US" sz="2400" dirty="0" err="1" smtClean="0"/>
              <a:t>ou</a:t>
            </a:r>
            <a:r>
              <a:rPr lang="en-US" sz="2400" dirty="0" smtClean="0"/>
              <a:t> “</a:t>
            </a:r>
            <a:r>
              <a:rPr lang="en-US" sz="2400" dirty="0" err="1" smtClean="0"/>
              <a:t>Gastos</a:t>
            </a:r>
            <a:r>
              <a:rPr lang="en-US" sz="2400" dirty="0" smtClean="0"/>
              <a:t> com </a:t>
            </a:r>
            <a:r>
              <a:rPr lang="en-US" sz="2400" dirty="0" err="1" smtClean="0"/>
              <a:t>Imobilização</a:t>
            </a:r>
            <a:r>
              <a:rPr lang="en-US" sz="2400" dirty="0" smtClean="0"/>
              <a:t>”?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“</a:t>
            </a:r>
            <a:r>
              <a:rPr lang="en-US" sz="2400" dirty="0" err="1" smtClean="0"/>
              <a:t>Custos</a:t>
            </a:r>
            <a:r>
              <a:rPr lang="en-US" sz="2400" dirty="0" smtClean="0"/>
              <a:t>” </a:t>
            </a:r>
            <a:r>
              <a:rPr lang="en-US" sz="2400" dirty="0" err="1" smtClean="0"/>
              <a:t>ou</a:t>
            </a:r>
            <a:r>
              <a:rPr lang="en-US" sz="2400" dirty="0" smtClean="0"/>
              <a:t> “</a:t>
            </a:r>
            <a:r>
              <a:rPr lang="en-US" sz="2400" dirty="0" err="1" smtClean="0"/>
              <a:t>Despesas</a:t>
            </a:r>
            <a:r>
              <a:rPr lang="en-US" sz="2400" dirty="0" smtClean="0"/>
              <a:t> de </a:t>
            </a:r>
            <a:r>
              <a:rPr lang="en-US" sz="2400" dirty="0" err="1" smtClean="0"/>
              <a:t>Depreciação</a:t>
            </a:r>
            <a:r>
              <a:rPr lang="en-US" sz="2400" dirty="0" smtClean="0"/>
              <a:t>”?</a:t>
            </a:r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2 </a:t>
            </a:r>
            <a:r>
              <a:rPr lang="en-US" sz="2000" b="1" dirty="0"/>
              <a:t>– </a:t>
            </a:r>
            <a:r>
              <a:rPr lang="en-US" sz="2000" b="1" dirty="0" err="1" smtClean="0"/>
              <a:t>Terminologia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Contábil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Básica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29710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6.1.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departamentalizar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- </a:t>
            </a:r>
            <a:r>
              <a:rPr lang="en-US" sz="2800" dirty="0" err="1" smtClean="0"/>
              <a:t>Custos</a:t>
            </a:r>
            <a:r>
              <a:rPr lang="en-US" sz="2800" dirty="0" smtClean="0"/>
              <a:t> </a:t>
            </a:r>
            <a:r>
              <a:rPr lang="en-US" sz="2800" dirty="0" err="1" smtClean="0"/>
              <a:t>Diretos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6 – </a:t>
            </a:r>
            <a:r>
              <a:rPr lang="en-US" sz="2000" b="1" dirty="0" err="1" smtClean="0"/>
              <a:t>Departamentalização</a:t>
            </a:r>
            <a:endParaRPr lang="pt-B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86058"/>
            <a:ext cx="77819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467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6.1.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departamentalizar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r>
              <a:rPr lang="en-US" sz="2800" dirty="0" err="1" smtClean="0"/>
              <a:t>Custos</a:t>
            </a:r>
            <a:r>
              <a:rPr lang="en-US" sz="2800" dirty="0" smtClean="0"/>
              <a:t> </a:t>
            </a:r>
            <a:r>
              <a:rPr lang="en-US" sz="2800" dirty="0" err="1" smtClean="0"/>
              <a:t>Indiretos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6 – </a:t>
            </a:r>
            <a:r>
              <a:rPr lang="en-US" sz="2000" b="1" dirty="0" err="1" smtClean="0"/>
              <a:t>Departamentalização</a:t>
            </a:r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86058"/>
            <a:ext cx="7810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467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6.1.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departamentalizar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r>
              <a:rPr lang="en-US" sz="2800" dirty="0" smtClean="0"/>
              <a:t>Tempo </a:t>
            </a:r>
            <a:r>
              <a:rPr lang="en-US" sz="2800" dirty="0" err="1" smtClean="0"/>
              <a:t>máquina</a:t>
            </a:r>
            <a:r>
              <a:rPr lang="en-US" sz="2800" dirty="0" smtClean="0"/>
              <a:t> </a:t>
            </a:r>
            <a:r>
              <a:rPr lang="en-US" sz="2800" dirty="0" err="1" smtClean="0"/>
              <a:t>utilizado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produto</a:t>
            </a: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r>
              <a:rPr lang="en-US" sz="2800" dirty="0" err="1" smtClean="0"/>
              <a:t>Custo</a:t>
            </a:r>
            <a:r>
              <a:rPr lang="en-US" sz="2800" dirty="0" smtClean="0"/>
              <a:t> </a:t>
            </a:r>
            <a:r>
              <a:rPr lang="en-US" sz="2800" dirty="0" err="1" smtClean="0"/>
              <a:t>Indireto</a:t>
            </a:r>
            <a:r>
              <a:rPr lang="en-US" sz="2800" dirty="0" smtClean="0"/>
              <a:t> </a:t>
            </a:r>
            <a:r>
              <a:rPr lang="en-US" sz="2800" dirty="0" err="1" smtClean="0"/>
              <a:t>médio</a:t>
            </a:r>
            <a:r>
              <a:rPr lang="en-US" sz="2800" dirty="0" smtClean="0"/>
              <a:t>/</a:t>
            </a:r>
            <a:r>
              <a:rPr lang="en-US" sz="2800" dirty="0" err="1" smtClean="0"/>
              <a:t>hora-máquina</a:t>
            </a:r>
            <a:r>
              <a:rPr lang="en-US" sz="2800" dirty="0" smtClean="0"/>
              <a:t> = R$115,00</a:t>
            </a:r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6 – </a:t>
            </a:r>
            <a:r>
              <a:rPr lang="en-US" sz="2000" b="1" dirty="0" err="1" smtClean="0"/>
              <a:t>Departamentalização</a:t>
            </a:r>
            <a:endParaRPr lang="pt-BR" sz="20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0"/>
            <a:ext cx="78105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467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6.1.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departamentalizar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Atribuição</a:t>
            </a:r>
            <a:r>
              <a:rPr lang="en-US" sz="2800" dirty="0" smtClean="0"/>
              <a:t> dos </a:t>
            </a:r>
            <a:r>
              <a:rPr lang="en-US" sz="2800" dirty="0" err="1" smtClean="0"/>
              <a:t>custos</a:t>
            </a:r>
            <a:r>
              <a:rPr lang="en-US" sz="2800" dirty="0" smtClean="0"/>
              <a:t> </a:t>
            </a:r>
            <a:r>
              <a:rPr lang="en-US" sz="2800" dirty="0" err="1" smtClean="0"/>
              <a:t>diretos</a:t>
            </a:r>
            <a:r>
              <a:rPr lang="en-US" sz="2800" dirty="0" smtClean="0"/>
              <a:t> e </a:t>
            </a:r>
            <a:r>
              <a:rPr lang="en-US" sz="2800" dirty="0" err="1" smtClean="0"/>
              <a:t>indiretos</a:t>
            </a: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6 – </a:t>
            </a:r>
            <a:r>
              <a:rPr lang="en-US" sz="2000" b="1" dirty="0" err="1" smtClean="0"/>
              <a:t>Departamentalização</a:t>
            </a:r>
            <a:endParaRPr lang="pt-BR" sz="20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71810"/>
            <a:ext cx="7715304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67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472518" cy="507342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6.1.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departamentalizar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Distribuição</a:t>
            </a:r>
            <a:r>
              <a:rPr lang="en-US" sz="2800" dirty="0" smtClean="0"/>
              <a:t> de tempo de </a:t>
            </a:r>
            <a:r>
              <a:rPr lang="en-US" sz="2800" dirty="0" err="1" smtClean="0"/>
              <a:t>máquina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departamento</a:t>
            </a: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6 – </a:t>
            </a:r>
            <a:r>
              <a:rPr lang="en-US" sz="2000" b="1" dirty="0" err="1" smtClean="0"/>
              <a:t>Departamentalização</a:t>
            </a:r>
            <a:endParaRPr lang="pt-BR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0"/>
            <a:ext cx="7929618" cy="2695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67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472518" cy="507342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6.1.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departamentalizar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Custo</a:t>
            </a:r>
            <a:r>
              <a:rPr lang="en-US" sz="2800" dirty="0" smtClean="0"/>
              <a:t> do tempo de </a:t>
            </a:r>
            <a:r>
              <a:rPr lang="en-US" sz="2800" dirty="0" err="1" smtClean="0"/>
              <a:t>máquina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departamento</a:t>
            </a: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6 – </a:t>
            </a:r>
            <a:r>
              <a:rPr lang="en-US" sz="2000" b="1" dirty="0" err="1" smtClean="0"/>
              <a:t>Departamentalização</a:t>
            </a:r>
            <a:endParaRPr lang="pt-BR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7958620" cy="2702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67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472518" cy="507342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6.1.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departamentalizar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Apropriação</a:t>
            </a:r>
            <a:r>
              <a:rPr lang="en-US" sz="2800" dirty="0" smtClean="0"/>
              <a:t> dos </a:t>
            </a:r>
            <a:r>
              <a:rPr lang="en-US" sz="2800" dirty="0" err="1" smtClean="0"/>
              <a:t>custos</a:t>
            </a:r>
            <a:r>
              <a:rPr lang="en-US" sz="2800" dirty="0" smtClean="0"/>
              <a:t> </a:t>
            </a:r>
            <a:r>
              <a:rPr lang="en-US" sz="2800" dirty="0" err="1" smtClean="0"/>
              <a:t>indiretos</a:t>
            </a: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6 – </a:t>
            </a:r>
            <a:r>
              <a:rPr lang="en-US" sz="2000" b="1" dirty="0" err="1" smtClean="0"/>
              <a:t>Departamentalização</a:t>
            </a:r>
            <a:endParaRPr lang="pt-BR" sz="20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86058"/>
            <a:ext cx="8143932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67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472518" cy="507342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6.1.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departamentalizar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r>
              <a:rPr lang="en-US" sz="2800" dirty="0" smtClean="0"/>
              <a:t> </a:t>
            </a:r>
            <a:r>
              <a:rPr lang="en-US" sz="2800" dirty="0" err="1" smtClean="0"/>
              <a:t>Comparação</a:t>
            </a:r>
            <a:r>
              <a:rPr lang="en-US" sz="2800" dirty="0" smtClean="0"/>
              <a:t> entre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métodos</a:t>
            </a:r>
            <a:r>
              <a:rPr lang="en-US" sz="2800" dirty="0" smtClean="0"/>
              <a:t> de </a:t>
            </a:r>
            <a:r>
              <a:rPr lang="en-US" sz="2800" dirty="0" err="1" smtClean="0"/>
              <a:t>alocação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custos</a:t>
            </a:r>
            <a:r>
              <a:rPr lang="en-US" sz="2800" dirty="0" smtClean="0"/>
              <a:t> </a:t>
            </a:r>
            <a:r>
              <a:rPr lang="en-US" sz="2800" dirty="0" err="1" smtClean="0"/>
              <a:t>indiretos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6 – </a:t>
            </a:r>
            <a:r>
              <a:rPr lang="en-US" sz="2000" b="1" dirty="0" err="1" smtClean="0"/>
              <a:t>Departamentalização</a:t>
            </a:r>
            <a:endParaRPr lang="pt-BR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143248"/>
            <a:ext cx="778674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467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472518" cy="5073427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8 – </a:t>
            </a:r>
            <a:r>
              <a:rPr lang="en-US" sz="2000" b="1" dirty="0" err="1" smtClean="0"/>
              <a:t>Custeio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Baseado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Atividades</a:t>
            </a:r>
            <a:r>
              <a:rPr lang="en-US" sz="2000" b="1" dirty="0" smtClean="0"/>
              <a:t> (ABC)</a:t>
            </a:r>
            <a:endParaRPr lang="pt-BR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643182"/>
            <a:ext cx="62674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467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472518" cy="5073427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8 – </a:t>
            </a:r>
            <a:r>
              <a:rPr lang="en-US" sz="2000" b="1" dirty="0" err="1" smtClean="0"/>
              <a:t>Custeio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Baseado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Atividades</a:t>
            </a:r>
            <a:r>
              <a:rPr lang="en-US" sz="2000" b="1" dirty="0" smtClean="0"/>
              <a:t> (ABC)</a:t>
            </a:r>
            <a:endParaRPr lang="pt-BR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252269"/>
            <a:ext cx="8572560" cy="250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467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2.1. </a:t>
            </a:r>
            <a:r>
              <a:rPr lang="en-US" sz="2800" dirty="0" err="1" smtClean="0"/>
              <a:t>Terminologias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Custos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Industriais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a) </a:t>
            </a:r>
            <a:r>
              <a:rPr lang="en-US" sz="2800" dirty="0" err="1" smtClean="0"/>
              <a:t>Gasto</a:t>
            </a:r>
            <a:r>
              <a:rPr lang="en-US" sz="2800" dirty="0" smtClean="0"/>
              <a:t> – </a:t>
            </a:r>
            <a:r>
              <a:rPr lang="en-US" sz="2800" dirty="0" err="1" smtClean="0"/>
              <a:t>compra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gera</a:t>
            </a:r>
            <a:r>
              <a:rPr lang="en-US" sz="2800" dirty="0" smtClean="0"/>
              <a:t> </a:t>
            </a:r>
            <a:r>
              <a:rPr lang="en-US" sz="2800" dirty="0" err="1" smtClean="0"/>
              <a:t>sacrifício</a:t>
            </a:r>
            <a:r>
              <a:rPr lang="en-US" sz="2800" dirty="0" smtClean="0"/>
              <a:t> </a:t>
            </a:r>
            <a:r>
              <a:rPr lang="en-US" sz="2800" dirty="0" err="1" smtClean="0"/>
              <a:t>financeiro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a </a:t>
            </a:r>
            <a:r>
              <a:rPr lang="en-US" sz="2800" dirty="0" err="1" smtClean="0"/>
              <a:t>entidade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Ex.: </a:t>
            </a:r>
            <a:r>
              <a:rPr lang="en-US" sz="2800" dirty="0" err="1" smtClean="0"/>
              <a:t>gastos</a:t>
            </a:r>
            <a:r>
              <a:rPr lang="en-US" sz="2800" dirty="0" smtClean="0"/>
              <a:t> com </a:t>
            </a:r>
            <a:r>
              <a:rPr lang="en-US" sz="2800" dirty="0" err="1" smtClean="0"/>
              <a:t>matéria</a:t>
            </a:r>
            <a:r>
              <a:rPr lang="en-US" sz="2800" dirty="0" smtClean="0"/>
              <a:t>-prima, </a:t>
            </a:r>
            <a:r>
              <a:rPr lang="en-US" sz="2800" dirty="0" err="1" smtClean="0"/>
              <a:t>mão</a:t>
            </a:r>
            <a:r>
              <a:rPr lang="en-US" sz="2800" dirty="0" smtClean="0"/>
              <a:t>-de-</a:t>
            </a:r>
            <a:r>
              <a:rPr lang="en-US" sz="2800" dirty="0" err="1" smtClean="0"/>
              <a:t>obra</a:t>
            </a:r>
            <a:r>
              <a:rPr lang="en-US" sz="2800" dirty="0" smtClean="0"/>
              <a:t>, </a:t>
            </a:r>
            <a:r>
              <a:rPr lang="en-US" sz="2800" dirty="0" err="1" smtClean="0"/>
              <a:t>honorários</a:t>
            </a:r>
            <a:r>
              <a:rPr lang="en-US" sz="2800" dirty="0" smtClean="0"/>
              <a:t> da </a:t>
            </a:r>
            <a:r>
              <a:rPr lang="en-US" sz="2800" dirty="0" err="1" smtClean="0"/>
              <a:t>diretoria</a:t>
            </a:r>
            <a:r>
              <a:rPr lang="en-US" sz="2800" dirty="0" smtClean="0"/>
              <a:t>, </a:t>
            </a:r>
            <a:r>
              <a:rPr lang="en-US" sz="2800" dirty="0" err="1" smtClean="0"/>
              <a:t>compra</a:t>
            </a:r>
            <a:r>
              <a:rPr lang="en-US" sz="2800" dirty="0" smtClean="0"/>
              <a:t> de </a:t>
            </a:r>
            <a:r>
              <a:rPr lang="en-US" sz="2800" dirty="0" err="1" smtClean="0"/>
              <a:t>ativos</a:t>
            </a:r>
            <a:r>
              <a:rPr lang="en-US" sz="2800" dirty="0" smtClean="0"/>
              <a:t> </a:t>
            </a:r>
            <a:r>
              <a:rPr lang="en-US" sz="2800" dirty="0" err="1" smtClean="0"/>
              <a:t>imobilizados</a:t>
            </a:r>
            <a:r>
              <a:rPr lang="en-US" sz="2800" dirty="0" smtClean="0"/>
              <a:t>, …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2 </a:t>
            </a:r>
            <a:r>
              <a:rPr lang="en-US" sz="2000" b="1" dirty="0"/>
              <a:t>– </a:t>
            </a:r>
            <a:r>
              <a:rPr lang="en-US" sz="2000" b="1" dirty="0" err="1" smtClean="0"/>
              <a:t>Terminologia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Contábil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Básica</a:t>
            </a:r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3168352" cy="225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66" y="4413760"/>
            <a:ext cx="3059926" cy="230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73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472518" cy="5073427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8 – </a:t>
            </a:r>
            <a:r>
              <a:rPr lang="en-US" sz="2000" b="1" dirty="0" err="1" smtClean="0"/>
              <a:t>Custeio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Baseado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Atividades</a:t>
            </a:r>
            <a:r>
              <a:rPr lang="en-US" sz="2000" b="1" dirty="0" smtClean="0"/>
              <a:t> (ABC)</a:t>
            </a:r>
            <a:endParaRPr lang="pt-BR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2309813"/>
            <a:ext cx="77819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467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472518" cy="5073427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8 – </a:t>
            </a:r>
            <a:r>
              <a:rPr lang="en-US" sz="2000" b="1" dirty="0" err="1" smtClean="0"/>
              <a:t>Custeio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Baseado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Atividades</a:t>
            </a:r>
            <a:r>
              <a:rPr lang="en-US" sz="2000" b="1" dirty="0" smtClean="0"/>
              <a:t> (ABC)</a:t>
            </a: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45926"/>
            <a:ext cx="5262561" cy="429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467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472518" cy="5073427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8 – </a:t>
            </a:r>
            <a:r>
              <a:rPr lang="en-US" sz="2000" b="1" dirty="0" err="1" smtClean="0"/>
              <a:t>Custeio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Baseado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Atividades</a:t>
            </a:r>
            <a:r>
              <a:rPr lang="en-US" sz="2000" b="1" dirty="0" smtClean="0"/>
              <a:t> (ABC)</a:t>
            </a:r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3051" y="2143116"/>
            <a:ext cx="5665032" cy="466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467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472518" cy="5073427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8 – </a:t>
            </a:r>
            <a:r>
              <a:rPr lang="en-US" sz="2000" b="1" dirty="0" err="1" smtClean="0"/>
              <a:t>Custeio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Baseado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Atividades</a:t>
            </a:r>
            <a:r>
              <a:rPr lang="en-US" sz="2000" b="1" dirty="0" smtClean="0"/>
              <a:t> (ABC)</a:t>
            </a:r>
            <a:endParaRPr lang="pt-B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00372"/>
            <a:ext cx="586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467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472518" cy="5073427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8 – </a:t>
            </a:r>
            <a:r>
              <a:rPr lang="en-US" sz="2000" b="1" dirty="0" err="1" smtClean="0"/>
              <a:t>Custeio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Baseado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Atividades</a:t>
            </a:r>
            <a:r>
              <a:rPr lang="en-US" sz="2000" b="1" dirty="0" smtClean="0"/>
              <a:t> (ABC)</a:t>
            </a:r>
            <a:endParaRPr lang="pt-B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689815"/>
            <a:ext cx="8715436" cy="292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467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472518" cy="5073427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8 – </a:t>
            </a:r>
            <a:r>
              <a:rPr lang="en-US" sz="2000" b="1" dirty="0" err="1" smtClean="0"/>
              <a:t>Custeio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Baseado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Atividades</a:t>
            </a:r>
            <a:r>
              <a:rPr lang="en-US" sz="2000" b="1" dirty="0" smtClean="0"/>
              <a:t> (ABC)</a:t>
            </a:r>
            <a:endParaRPr lang="pt-B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565" y="2500306"/>
            <a:ext cx="8780870" cy="38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467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472518" cy="5073427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8 – </a:t>
            </a:r>
            <a:r>
              <a:rPr lang="en-US" sz="2000" b="1" dirty="0" err="1" smtClean="0"/>
              <a:t>Custeio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Baseado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Atividades</a:t>
            </a:r>
            <a:r>
              <a:rPr lang="en-US" sz="2000" b="1" dirty="0" smtClean="0"/>
              <a:t> (ABC)</a:t>
            </a:r>
            <a:endParaRPr lang="pt-BR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8791752" cy="432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467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472518" cy="5073427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8 – </a:t>
            </a:r>
            <a:r>
              <a:rPr lang="en-US" sz="2000" b="1" dirty="0" err="1" smtClean="0"/>
              <a:t>Custeio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Baseado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Atividades</a:t>
            </a:r>
            <a:r>
              <a:rPr lang="en-US" sz="2000" b="1" dirty="0" smtClean="0"/>
              <a:t> (ABC)</a:t>
            </a:r>
            <a:endParaRPr lang="pt-B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14620"/>
            <a:ext cx="76390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467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472518" cy="5073427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8 – </a:t>
            </a:r>
            <a:r>
              <a:rPr lang="en-US" sz="2000" b="1" dirty="0" err="1" smtClean="0"/>
              <a:t>Custeio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Baseado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Atividades</a:t>
            </a:r>
            <a:r>
              <a:rPr lang="en-US" sz="2000" b="1" dirty="0" smtClean="0"/>
              <a:t> (ABC)</a:t>
            </a:r>
            <a:endParaRPr lang="pt-BR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71744"/>
            <a:ext cx="8915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467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472518" cy="5073427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8 – </a:t>
            </a:r>
            <a:r>
              <a:rPr lang="en-US" sz="2000" b="1" dirty="0" err="1" smtClean="0"/>
              <a:t>Custeio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Baseado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Atividades</a:t>
            </a:r>
            <a:r>
              <a:rPr lang="en-US" sz="2000" b="1" dirty="0" smtClean="0"/>
              <a:t> (ABC)</a:t>
            </a:r>
            <a:endParaRPr lang="pt-BR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11501"/>
            <a:ext cx="8643998" cy="386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467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2.1. </a:t>
            </a:r>
            <a:r>
              <a:rPr lang="en-US" sz="2800" dirty="0" err="1" smtClean="0"/>
              <a:t>Terminologias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Custos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Industriais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b</a:t>
            </a:r>
            <a:r>
              <a:rPr lang="en-US" sz="2800" dirty="0" smtClean="0"/>
              <a:t>) </a:t>
            </a:r>
            <a:r>
              <a:rPr lang="en-US" sz="2800" dirty="0" err="1" smtClean="0"/>
              <a:t>Desembolso</a:t>
            </a:r>
            <a:r>
              <a:rPr lang="en-US" sz="2800" dirty="0" smtClean="0"/>
              <a:t> – </a:t>
            </a:r>
            <a:r>
              <a:rPr lang="en-US" sz="2800" dirty="0" err="1" smtClean="0"/>
              <a:t>pagamento</a:t>
            </a:r>
            <a:r>
              <a:rPr lang="en-US" sz="2800" dirty="0" smtClean="0"/>
              <a:t> </a:t>
            </a:r>
            <a:r>
              <a:rPr lang="en-US" sz="2800" dirty="0" err="1" smtClean="0"/>
              <a:t>resultante</a:t>
            </a:r>
            <a:r>
              <a:rPr lang="en-US" sz="2800" dirty="0" smtClean="0"/>
              <a:t> da </a:t>
            </a:r>
            <a:r>
              <a:rPr lang="en-US" sz="2800" dirty="0" err="1" smtClean="0"/>
              <a:t>aquisição</a:t>
            </a:r>
            <a:r>
              <a:rPr lang="en-US" sz="2800" dirty="0" smtClean="0"/>
              <a:t> do </a:t>
            </a:r>
            <a:r>
              <a:rPr lang="en-US" sz="2800" dirty="0" err="1" smtClean="0"/>
              <a:t>bem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serviço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2 </a:t>
            </a:r>
            <a:r>
              <a:rPr lang="en-US" sz="2000" b="1" dirty="0"/>
              <a:t>– </a:t>
            </a:r>
            <a:r>
              <a:rPr lang="en-US" sz="2000" b="1" dirty="0" err="1" smtClean="0"/>
              <a:t>Terminologia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Contábil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Básica</a:t>
            </a: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5"/>
            <a:ext cx="2736303" cy="182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573016"/>
            <a:ext cx="2726641" cy="182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535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2.1. </a:t>
            </a:r>
            <a:r>
              <a:rPr lang="en-US" sz="2800" dirty="0" err="1" smtClean="0"/>
              <a:t>Terminologias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Custos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Industriais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c) </a:t>
            </a:r>
            <a:r>
              <a:rPr lang="en-US" sz="2800" dirty="0" err="1" smtClean="0"/>
              <a:t>Investimento</a:t>
            </a:r>
            <a:r>
              <a:rPr lang="en-US" sz="2800" dirty="0" smtClean="0"/>
              <a:t> – </a:t>
            </a:r>
            <a:r>
              <a:rPr lang="en-US" sz="2800" dirty="0" err="1" smtClean="0"/>
              <a:t>gastos</a:t>
            </a:r>
            <a:r>
              <a:rPr lang="en-US" sz="2800" dirty="0" smtClean="0"/>
              <a:t> </a:t>
            </a:r>
            <a:r>
              <a:rPr lang="en-US" sz="2800" dirty="0" err="1" smtClean="0"/>
              <a:t>ativados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função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sua</a:t>
            </a:r>
            <a:r>
              <a:rPr lang="en-US" sz="2800" dirty="0" smtClean="0"/>
              <a:t> </a:t>
            </a:r>
            <a:r>
              <a:rPr lang="en-US" sz="2800" dirty="0" err="1" smtClean="0"/>
              <a:t>vida</a:t>
            </a:r>
            <a:r>
              <a:rPr lang="en-US" sz="2800" dirty="0" smtClean="0"/>
              <a:t> </a:t>
            </a:r>
            <a:r>
              <a:rPr lang="en-US" sz="2800" dirty="0" err="1" smtClean="0"/>
              <a:t>útil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de </a:t>
            </a:r>
            <a:r>
              <a:rPr lang="en-US" sz="2800" dirty="0" err="1" smtClean="0"/>
              <a:t>benefícios</a:t>
            </a:r>
            <a:r>
              <a:rPr lang="en-US" sz="2800" dirty="0" smtClean="0"/>
              <a:t> </a:t>
            </a:r>
            <a:r>
              <a:rPr lang="en-US" sz="2800" dirty="0" err="1" smtClean="0"/>
              <a:t>atribuíveis</a:t>
            </a:r>
            <a:r>
              <a:rPr lang="en-US" sz="2800" dirty="0" smtClean="0"/>
              <a:t> a </a:t>
            </a:r>
            <a:r>
              <a:rPr lang="en-US" sz="2800" dirty="0" err="1" smtClean="0"/>
              <a:t>futuro</a:t>
            </a:r>
            <a:r>
              <a:rPr lang="en-US" sz="2800" dirty="0" smtClean="0"/>
              <a:t>(s) </a:t>
            </a:r>
            <a:r>
              <a:rPr lang="en-US" sz="2800" dirty="0" err="1" smtClean="0"/>
              <a:t>período</a:t>
            </a:r>
            <a:r>
              <a:rPr lang="en-US" sz="2800" dirty="0" smtClean="0"/>
              <a:t>(s).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c.1) </a:t>
            </a:r>
            <a:r>
              <a:rPr lang="en-US" sz="2800" dirty="0" err="1" smtClean="0"/>
              <a:t>Investimento</a:t>
            </a:r>
            <a:r>
              <a:rPr lang="en-US" sz="2800" dirty="0" smtClean="0"/>
              <a:t> </a:t>
            </a:r>
            <a:r>
              <a:rPr lang="en-US" sz="2800" dirty="0" err="1" smtClean="0"/>
              <a:t>circulante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c.2) </a:t>
            </a:r>
            <a:r>
              <a:rPr lang="en-US" sz="2800" dirty="0" err="1" smtClean="0"/>
              <a:t>Investimento</a:t>
            </a:r>
            <a:r>
              <a:rPr lang="en-US" sz="2800" dirty="0" smtClean="0"/>
              <a:t> </a:t>
            </a:r>
            <a:r>
              <a:rPr lang="en-US" sz="2800" dirty="0" err="1" smtClean="0"/>
              <a:t>permanente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2 </a:t>
            </a:r>
            <a:r>
              <a:rPr lang="en-US" sz="2000" b="1" dirty="0"/>
              <a:t>– </a:t>
            </a:r>
            <a:r>
              <a:rPr lang="en-US" sz="2000" b="1" dirty="0" err="1" smtClean="0"/>
              <a:t>Terminologia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Contábil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Básica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2059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2.1. </a:t>
            </a:r>
            <a:r>
              <a:rPr lang="en-US" sz="2800" dirty="0" err="1" smtClean="0"/>
              <a:t>Terminologias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Custos</a:t>
            </a:r>
            <a:r>
              <a:rPr lang="en-US" sz="2800" dirty="0" smtClean="0"/>
              <a:t> </a:t>
            </a:r>
            <a:r>
              <a:rPr lang="en-US" sz="2800" dirty="0" err="1" smtClean="0"/>
              <a:t>Industriais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d) </a:t>
            </a:r>
            <a:r>
              <a:rPr lang="en-US" sz="2800" dirty="0" err="1" smtClean="0"/>
              <a:t>Custo</a:t>
            </a:r>
            <a:r>
              <a:rPr lang="en-US" sz="2800" dirty="0" smtClean="0"/>
              <a:t> – </a:t>
            </a:r>
            <a:r>
              <a:rPr lang="en-US" sz="2800" dirty="0" err="1" smtClean="0"/>
              <a:t>gasto</a:t>
            </a:r>
            <a:r>
              <a:rPr lang="en-US" sz="2800" dirty="0" smtClean="0"/>
              <a:t> </a:t>
            </a:r>
            <a:r>
              <a:rPr lang="en-US" sz="2800" dirty="0" err="1" smtClean="0"/>
              <a:t>relativo</a:t>
            </a:r>
            <a:r>
              <a:rPr lang="en-US" sz="2800" dirty="0" smtClean="0"/>
              <a:t> a um </a:t>
            </a:r>
            <a:r>
              <a:rPr lang="en-US" sz="2800" dirty="0" err="1" smtClean="0"/>
              <a:t>bem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serviço</a:t>
            </a:r>
            <a:r>
              <a:rPr lang="en-US" sz="2800" dirty="0" smtClean="0"/>
              <a:t> </a:t>
            </a:r>
            <a:r>
              <a:rPr lang="en-US" sz="2800" dirty="0" err="1" smtClean="0"/>
              <a:t>utilizado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produção</a:t>
            </a:r>
            <a:r>
              <a:rPr lang="en-US" sz="2800" dirty="0" smtClean="0"/>
              <a:t> de outros bens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serviços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Ex.: </a:t>
            </a:r>
            <a:r>
              <a:rPr lang="en-US" sz="2800" dirty="0" err="1" smtClean="0"/>
              <a:t>matéria</a:t>
            </a:r>
            <a:r>
              <a:rPr lang="en-US" sz="2800" dirty="0" smtClean="0"/>
              <a:t>-prima, </a:t>
            </a:r>
            <a:r>
              <a:rPr lang="en-US" sz="2800" dirty="0" err="1" smtClean="0"/>
              <a:t>energia</a:t>
            </a:r>
            <a:r>
              <a:rPr lang="en-US" sz="2800" dirty="0" smtClean="0"/>
              <a:t> </a:t>
            </a:r>
            <a:r>
              <a:rPr lang="en-US" sz="2800" dirty="0" err="1" smtClean="0"/>
              <a:t>elétrica</a:t>
            </a:r>
            <a:r>
              <a:rPr lang="en-US" sz="2800" dirty="0" smtClean="0"/>
              <a:t>, </a:t>
            </a:r>
            <a:r>
              <a:rPr lang="en-US" sz="2800" dirty="0" err="1" smtClean="0"/>
              <a:t>máquinas</a:t>
            </a:r>
            <a:r>
              <a:rPr lang="en-US" sz="2800" dirty="0" smtClean="0"/>
              <a:t>, …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2 </a:t>
            </a:r>
            <a:r>
              <a:rPr lang="en-US" sz="2000" b="1" dirty="0"/>
              <a:t>– </a:t>
            </a:r>
            <a:r>
              <a:rPr lang="en-US" sz="2000" b="1" dirty="0" err="1" smtClean="0"/>
              <a:t>Terminologia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Contábil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Básica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487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5217443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Capítulo</a:t>
            </a:r>
            <a:r>
              <a:rPr lang="en-US" sz="2000" b="1" dirty="0" smtClean="0"/>
              <a:t> 2 </a:t>
            </a:r>
            <a:r>
              <a:rPr lang="en-US" sz="2000" b="1" dirty="0"/>
              <a:t>– </a:t>
            </a:r>
            <a:r>
              <a:rPr lang="en-US" sz="2000" b="1" dirty="0" err="1" smtClean="0"/>
              <a:t>Terminologia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Contábil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Básica</a:t>
            </a:r>
            <a:endParaRPr lang="pt-BR" sz="20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="" xmlns:p14="http://schemas.microsoft.com/office/powerpoint/2010/main" val="1505177672"/>
              </p:ext>
            </p:extLst>
          </p:nvPr>
        </p:nvGraphicFramePr>
        <p:xfrm>
          <a:off x="395536" y="1196752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525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1078</TotalTime>
  <Words>1570</Words>
  <Application>Microsoft Office PowerPoint</Application>
  <PresentationFormat>Apresentação na tela (4:3)</PresentationFormat>
  <Paragraphs>672</Paragraphs>
  <Slides>59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0" baseType="lpstr">
      <vt:lpstr>Capa Dura</vt:lpstr>
      <vt:lpstr> CUSTOS INDUSTRIAIS</vt:lpstr>
      <vt:lpstr>Capítulo 1  A contabilidade de custos, a contabilidade financeira e a contabilidade gerencial </vt:lpstr>
      <vt:lpstr>Capítulo 1 – A contabilidade de custos, a contabilidade financeira …</vt:lpstr>
      <vt:lpstr>Capítulo 2 – Terminologia Contábil Básica</vt:lpstr>
      <vt:lpstr>Capítulo 2 – Terminologia Contábil Básica</vt:lpstr>
      <vt:lpstr>Capítulo 2 – Terminologia Contábil Básica</vt:lpstr>
      <vt:lpstr>Capítulo 2 – Terminologia Contábil Básica</vt:lpstr>
      <vt:lpstr>Capítulo 2 – Terminologia Contábil Básica</vt:lpstr>
      <vt:lpstr>Capítulo 2 – Terminologia Contábil Básica</vt:lpstr>
      <vt:lpstr>Capítulo 2 – Terminologia Contábil Básica</vt:lpstr>
      <vt:lpstr>Capítulo 2 – Terminologia Contábil Básica</vt:lpstr>
      <vt:lpstr>Capítulo 2 – Terminologia Contábil Básica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Depreciação de ativos permanentes</vt:lpstr>
      <vt:lpstr>Capítulo 6 – Departamentalização</vt:lpstr>
      <vt:lpstr>Capítulo 6 – Departamentalização</vt:lpstr>
      <vt:lpstr>Capítulo 6 – Departamentalização</vt:lpstr>
      <vt:lpstr>Capítulo 6 – Departamentalização</vt:lpstr>
      <vt:lpstr>Capítulo 6 – Departamentalização</vt:lpstr>
      <vt:lpstr>Capítulo 6 – Departamentalização</vt:lpstr>
      <vt:lpstr>Capítulo 6 – Departamentalização</vt:lpstr>
      <vt:lpstr>Capítulo 6 – Departamentalização</vt:lpstr>
      <vt:lpstr>Capítulo 8 – Custeio Baseado em Atividades (ABC)</vt:lpstr>
      <vt:lpstr>Capítulo 8 – Custeio Baseado em Atividades (ABC)</vt:lpstr>
      <vt:lpstr>Capítulo 8 – Custeio Baseado em Atividades (ABC)</vt:lpstr>
      <vt:lpstr>Capítulo 8 – Custeio Baseado em Atividades (ABC)</vt:lpstr>
      <vt:lpstr>Capítulo 8 – Custeio Baseado em Atividades (ABC)</vt:lpstr>
      <vt:lpstr>Capítulo 8 – Custeio Baseado em Atividades (ABC)</vt:lpstr>
      <vt:lpstr>Capítulo 8 – Custeio Baseado em Atividades (ABC)</vt:lpstr>
      <vt:lpstr>Capítulo 8 – Custeio Baseado em Atividades (ABC)</vt:lpstr>
      <vt:lpstr>Capítulo 8 – Custeio Baseado em Atividades (ABC)</vt:lpstr>
      <vt:lpstr>Capítulo 8 – Custeio Baseado em Atividades (ABC)</vt:lpstr>
      <vt:lpstr>Capítulo 8 – Custeio Baseado em Atividades (ABC)</vt:lpstr>
      <vt:lpstr>Capítulo 8 – Custeio Baseado em Atividades (ABC)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CUSTOS INDUSTRIAIS</dc:title>
  <cp:lastModifiedBy> </cp:lastModifiedBy>
  <cp:revision>67</cp:revision>
  <dcterms:modified xsi:type="dcterms:W3CDTF">2011-10-17T18:17:18Z</dcterms:modified>
</cp:coreProperties>
</file>